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sldIdLst>
    <p:sldId id="302" r:id="rId2"/>
    <p:sldId id="507" r:id="rId3"/>
    <p:sldId id="333" r:id="rId4"/>
    <p:sldId id="272" r:id="rId5"/>
    <p:sldId id="312" r:id="rId6"/>
    <p:sldId id="505" r:id="rId7"/>
    <p:sldId id="299" r:id="rId8"/>
    <p:sldId id="275" r:id="rId9"/>
    <p:sldId id="322" r:id="rId10"/>
    <p:sldId id="321" r:id="rId11"/>
    <p:sldId id="323" r:id="rId12"/>
    <p:sldId id="511" r:id="rId13"/>
    <p:sldId id="512" r:id="rId14"/>
    <p:sldId id="288" r:id="rId15"/>
    <p:sldId id="514" r:id="rId16"/>
    <p:sldId id="515" r:id="rId17"/>
    <p:sldId id="295" r:id="rId18"/>
    <p:sldId id="513" r:id="rId19"/>
    <p:sldId id="276" r:id="rId20"/>
    <p:sldId id="292" r:id="rId21"/>
    <p:sldId id="308" r:id="rId22"/>
    <p:sldId id="318" r:id="rId23"/>
    <p:sldId id="281" r:id="rId24"/>
    <p:sldId id="300" r:id="rId25"/>
    <p:sldId id="301" r:id="rId26"/>
    <p:sldId id="338" r:id="rId27"/>
    <p:sldId id="334" r:id="rId28"/>
    <p:sldId id="335" r:id="rId29"/>
    <p:sldId id="336" r:id="rId30"/>
    <p:sldId id="337" r:id="rId31"/>
    <p:sldId id="500" r:id="rId32"/>
    <p:sldId id="501" r:id="rId33"/>
    <p:sldId id="506" r:id="rId34"/>
    <p:sldId id="503" r:id="rId35"/>
    <p:sldId id="502" r:id="rId36"/>
    <p:sldId id="504" r:id="rId37"/>
    <p:sldId id="508" r:id="rId38"/>
    <p:sldId id="509" r:id="rId39"/>
    <p:sldId id="510" r:id="rId40"/>
  </p:sldIdLst>
  <p:sldSz cx="12192000" cy="6858000"/>
  <p:notesSz cx="7086600" cy="9372600"/>
  <p:custDataLst>
    <p:tags r:id="rId42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003399"/>
    <a:srgbClr val="C8D8E6"/>
    <a:srgbClr val="3264C8"/>
    <a:srgbClr val="A7BDE9"/>
    <a:srgbClr val="535353"/>
    <a:srgbClr val="A6A6A6"/>
    <a:srgbClr val="7F9FD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88" autoAdjust="0"/>
    <p:restoredTop sz="93073" autoAdjust="0"/>
  </p:normalViewPr>
  <p:slideViewPr>
    <p:cSldViewPr showGuides="1">
      <p:cViewPr>
        <p:scale>
          <a:sx n="100" d="100"/>
          <a:sy n="100" d="100"/>
        </p:scale>
        <p:origin x="378" y="234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360" imgH="360" progId="">
                  <p:embed/>
                </p:oleObj>
              </mc:Choice>
              <mc:Fallback>
                <p:oleObj name="think-cell Slide" r:id="rId11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  <p:sldLayoutId id="2147483797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691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8.03 'The Tabulating Machine' (2021-05-27)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 Focus on the </a:t>
            </a:r>
            <a:r>
              <a:rPr lang="en-US" sz="1600" b="1" i="1" dirty="0">
                <a:solidFill>
                  <a:schemeClr val="bg1"/>
                </a:solidFill>
              </a:rPr>
              <a:t>what</a:t>
            </a:r>
            <a:r>
              <a:rPr lang="en-US" sz="1600" b="1" dirty="0">
                <a:solidFill>
                  <a:schemeClr val="bg1"/>
                </a:solidFill>
              </a:rPr>
              <a:t>, not the </a:t>
            </a:r>
            <a:r>
              <a:rPr lang="en-US" sz="1600" b="1" i="1" dirty="0">
                <a:solidFill>
                  <a:schemeClr val="bg1"/>
                </a:solidFill>
              </a:rPr>
              <a:t>how</a:t>
            </a:r>
            <a:r>
              <a:rPr lang="en-US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Rechteck 48">
            <a:extLst>
              <a:ext uri="{FF2B5EF4-FFF2-40B4-BE49-F238E27FC236}">
                <a16:creationId xmlns:a16="http://schemas.microsoft.com/office/drawing/2014/main" id="{216E6518-8ED9-4A98-914F-CF48B938F2A0}"/>
              </a:ext>
            </a:extLst>
          </p:cNvPr>
          <p:cNvSpPr/>
          <p:nvPr/>
        </p:nvSpPr>
        <p:spPr>
          <a:xfrm>
            <a:off x="48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Simplicity</a:t>
            </a:r>
          </a:p>
        </p:txBody>
      </p:sp>
      <p:sp>
        <p:nvSpPr>
          <p:cNvPr id="8" name="Rechteck 48">
            <a:extLst>
              <a:ext uri="{FF2B5EF4-FFF2-40B4-BE49-F238E27FC236}">
                <a16:creationId xmlns:a16="http://schemas.microsoft.com/office/drawing/2014/main" id="{B38B1D1C-F928-4015-A8B2-DBBEEFEC4E07}"/>
              </a:ext>
            </a:extLst>
          </p:cNvPr>
          <p:cNvSpPr/>
          <p:nvPr/>
        </p:nvSpPr>
        <p:spPr>
          <a:xfrm>
            <a:off x="336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Performance</a:t>
            </a:r>
          </a:p>
        </p:txBody>
      </p:sp>
      <p:sp>
        <p:nvSpPr>
          <p:cNvPr id="9" name="Rechteck 48">
            <a:extLst>
              <a:ext uri="{FF2B5EF4-FFF2-40B4-BE49-F238E27FC236}">
                <a16:creationId xmlns:a16="http://schemas.microsoft.com/office/drawing/2014/main" id="{748B4E83-A356-462B-B3BE-1FFF482826B1}"/>
              </a:ext>
            </a:extLst>
          </p:cNvPr>
          <p:cNvSpPr/>
          <p:nvPr/>
        </p:nvSpPr>
        <p:spPr>
          <a:xfrm>
            <a:off x="624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Flexibility</a:t>
            </a:r>
          </a:p>
        </p:txBody>
      </p:sp>
      <p:sp>
        <p:nvSpPr>
          <p:cNvPr id="10" name="Rechteck 48">
            <a:extLst>
              <a:ext uri="{FF2B5EF4-FFF2-40B4-BE49-F238E27FC236}">
                <a16:creationId xmlns:a16="http://schemas.microsoft.com/office/drawing/2014/main" id="{5AF8CEFA-3966-4C6D-BD50-B8804B54CCAC}"/>
              </a:ext>
            </a:extLst>
          </p:cNvPr>
          <p:cNvSpPr/>
          <p:nvPr/>
        </p:nvSpPr>
        <p:spPr>
          <a:xfrm>
            <a:off x="912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Portability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E450710-7107-4591-BAF1-B2E21E98687D}"/>
              </a:ext>
            </a:extLst>
          </p:cNvPr>
          <p:cNvSpPr/>
          <p:nvPr/>
        </p:nvSpPr>
        <p:spPr>
          <a:xfrm>
            <a:off x="48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Easy to read und understand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Close to natural language.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Clear syntax easy to read.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and powerful semantics.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Tables are the DNA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Language semantics are built on processing tables easily.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external libraries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 - Very Compact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Achieve the most with few lines of code in step-by-step approach.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hassle with declaring variables, memory management,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Power Density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coding density translates into maximum machine performance.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E9837F2-4619-4F1B-9DEC-F96A818BCDB2}"/>
              </a:ext>
            </a:extLst>
          </p:cNvPr>
          <p:cNvSpPr/>
          <p:nvPr/>
        </p:nvSpPr>
        <p:spPr>
          <a:xfrm>
            <a:off x="336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Rich Function Library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More than 800 functions available and growing.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Many functions process very large tables, sets, matrices and other structures.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Broad spectrum of other general purpose and file system functions.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Advanced flow control functions going far beyond </a:t>
            </a:r>
            <a:r>
              <a:rPr lang="en-US" sz="1200" i="1" dirty="0">
                <a:solidFill>
                  <a:schemeClr val="tx1"/>
                </a:solidFill>
              </a:rPr>
              <a:t>for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i="1" dirty="0">
                <a:solidFill>
                  <a:schemeClr val="tx1"/>
                </a:solidFill>
              </a:rPr>
              <a:t>while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i="1" dirty="0">
                <a:solidFill>
                  <a:schemeClr val="tx1"/>
                </a:solidFill>
              </a:rPr>
              <a:t>if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Code in Function Parameters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code passed as parameters to functions which are then executed when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Makes operations possible without using variables and loops.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Colorful &amp; Formatted Output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a rich library to create Excel and HTML files with rich formatting, </a:t>
            </a:r>
            <a:r>
              <a:rPr lang="en-US" sz="1200" dirty="0" err="1">
                <a:solidFill>
                  <a:schemeClr val="tx1"/>
                </a:solidFill>
              </a:rPr>
              <a:t>autofilters</a:t>
            </a:r>
            <a:r>
              <a:rPr lang="en-US" sz="1200" dirty="0">
                <a:solidFill>
                  <a:schemeClr val="tx1"/>
                </a:solidFill>
              </a:rPr>
              <a:t>, etc.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B7C646C-DC4C-4A24-AA12-D820BC2D24A9}"/>
              </a:ext>
            </a:extLst>
          </p:cNvPr>
          <p:cNvSpPr/>
          <p:nvPr/>
        </p:nvSpPr>
        <p:spPr>
          <a:xfrm>
            <a:off x="624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Freedom of Naming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naming flexibility (all characters, incl. space) for variables, tables and headers.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variable names from other data, e.g. table header names.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Multiple word function names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and work with simple variables, parameter sets, structures and arrays.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complex variable tree structures in a simple way.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Libraries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Import libraries or create your own libraries to optimize your programming efficiency.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F7E4964-8589-4123-964F-FEAAF117EEE3}"/>
              </a:ext>
            </a:extLst>
          </p:cNvPr>
          <p:cNvSpPr/>
          <p:nvPr/>
        </p:nvSpPr>
        <p:spPr>
          <a:xfrm>
            <a:off x="912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Cross Platform Portability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programs run under Windows, LINUX and MacOS (incl. </a:t>
            </a:r>
            <a:r>
              <a:rPr lang="en-US" sz="1200" dirty="0" err="1">
                <a:solidFill>
                  <a:schemeClr val="tx1"/>
                </a:solidFill>
              </a:rPr>
              <a:t>M1</a:t>
            </a:r>
            <a:r>
              <a:rPr lang="en-US" sz="1200" dirty="0">
                <a:solidFill>
                  <a:schemeClr val="tx1"/>
                </a:solidFill>
              </a:rPr>
              <a:t>) without adaptations.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need to change path names to run on other OS environments.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File and Data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CSV, HTML, Excel (with formats), JSON, etc. transparently.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UNICODE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is fully UNICODE compatible, and accepts all UTF character formats on top of legacy formats.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Standard I/O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GUI intentionally not supported to preserve cross-platform portability.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Same console I/O feature set across platforms, incl. text colors.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Embed 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in batch programs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83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>
                <a:solidFill>
                  <a:srgbClr val="2850A0"/>
                </a:solidFill>
              </a:rPr>
              <a:t>B4P Language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Minimize the programming effort to deliver maximum performance quickly !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Build your success on 10 - 20 statements !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BDF823A3-4570-4E59-8362-70EFC9D0F422}"/>
              </a:ext>
            </a:extLst>
          </p:cNvPr>
          <p:cNvCxnSpPr/>
          <p:nvPr/>
        </p:nvCxnSpPr>
        <p:spPr>
          <a:xfrm>
            <a:off x="768000" y="5229000"/>
            <a:ext cx="5976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CEF0B31-C6C2-4AA3-AD7D-CD02D19728E5}"/>
              </a:ext>
            </a:extLst>
          </p:cNvPr>
          <p:cNvSpPr/>
          <p:nvPr/>
        </p:nvSpPr>
        <p:spPr>
          <a:xfrm>
            <a:off x="1920000" y="5229000"/>
            <a:ext cx="3456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Code Density for processing Big Data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C66E09-6A78-47E2-9C35-854059660911}"/>
              </a:ext>
            </a:extLst>
          </p:cNvPr>
          <p:cNvSpPr/>
          <p:nvPr/>
        </p:nvSpPr>
        <p:spPr>
          <a:xfrm>
            <a:off x="5808000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5744FB5-127B-489D-9EA1-1DD180D66DB9}"/>
              </a:ext>
            </a:extLst>
          </p:cNvPr>
          <p:cNvSpPr/>
          <p:nvPr/>
        </p:nvSpPr>
        <p:spPr>
          <a:xfrm>
            <a:off x="696000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>
                <a:solidFill>
                  <a:schemeClr val="tx1"/>
                </a:solidFill>
              </a:rPr>
              <a:t>Low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90681E7-1613-4085-A2C2-527610B91EFA}"/>
              </a:ext>
            </a:extLst>
          </p:cNvPr>
          <p:cNvCxnSpPr>
            <a:cxnSpLocks/>
          </p:cNvCxnSpPr>
          <p:nvPr/>
        </p:nvCxnSpPr>
        <p:spPr>
          <a:xfrm flipH="1" flipV="1">
            <a:off x="760871" y="1237129"/>
            <a:ext cx="7129" cy="3991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6A8BA73E-E763-4B04-8998-A8ED23948F9D}"/>
              </a:ext>
            </a:extLst>
          </p:cNvPr>
          <p:cNvSpPr/>
          <p:nvPr/>
        </p:nvSpPr>
        <p:spPr>
          <a:xfrm>
            <a:off x="264000" y="5013000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F4F5FFA-F812-4E54-8B73-86E758C2E2AD}"/>
              </a:ext>
            </a:extLst>
          </p:cNvPr>
          <p:cNvSpPr/>
          <p:nvPr/>
        </p:nvSpPr>
        <p:spPr>
          <a:xfrm>
            <a:off x="264000" y="1341000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7D581E7-BA3B-4612-A6BC-89BE70DB8C5A}"/>
              </a:ext>
            </a:extLst>
          </p:cNvPr>
          <p:cNvSpPr/>
          <p:nvPr/>
        </p:nvSpPr>
        <p:spPr>
          <a:xfrm rot="16200000">
            <a:off x="-852000" y="3177000"/>
            <a:ext cx="295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Execution Performance on Big Data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5F5505FA-E5AE-4741-BBCD-D7FEB5B55B25}"/>
              </a:ext>
            </a:extLst>
          </p:cNvPr>
          <p:cNvSpPr/>
          <p:nvPr/>
        </p:nvSpPr>
        <p:spPr>
          <a:xfrm>
            <a:off x="2568000" y="3933000"/>
            <a:ext cx="2232000" cy="1008000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Excel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Visual Basic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(processing tables)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7B4FB966-675B-430B-B450-BB17F47FF648}"/>
              </a:ext>
            </a:extLst>
          </p:cNvPr>
          <p:cNvSpPr/>
          <p:nvPr/>
        </p:nvSpPr>
        <p:spPr>
          <a:xfrm>
            <a:off x="912000" y="1269000"/>
            <a:ext cx="720000" cy="1080000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Assembly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5F5DBCF5-0ED5-4683-91C8-4CBE987C20CB}"/>
              </a:ext>
            </a:extLst>
          </p:cNvPr>
          <p:cNvSpPr/>
          <p:nvPr/>
        </p:nvSpPr>
        <p:spPr>
          <a:xfrm>
            <a:off x="1848000" y="1845000"/>
            <a:ext cx="2304000" cy="936000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DD11AF04-277A-44DA-9B4C-DA1BEFAA586B}"/>
              </a:ext>
            </a:extLst>
          </p:cNvPr>
          <p:cNvSpPr/>
          <p:nvPr/>
        </p:nvSpPr>
        <p:spPr>
          <a:xfrm>
            <a:off x="5448000" y="2565000"/>
            <a:ext cx="1296000" cy="1512000"/>
          </a:xfrm>
          <a:prstGeom prst="roundRect">
            <a:avLst/>
          </a:prstGeom>
          <a:solidFill>
            <a:srgbClr val="003399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B4P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768CF80-49CF-447C-BF74-55011BF5FB6C}"/>
              </a:ext>
            </a:extLst>
          </p:cNvPr>
          <p:cNvSpPr/>
          <p:nvPr/>
        </p:nvSpPr>
        <p:spPr>
          <a:xfrm>
            <a:off x="3288000" y="2853000"/>
            <a:ext cx="1944000" cy="936000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Python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(with Panda)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5F0E82B-00C3-4E22-8015-5573E0089707}"/>
              </a:ext>
            </a:extLst>
          </p:cNvPr>
          <p:cNvSpPr/>
          <p:nvPr/>
        </p:nvSpPr>
        <p:spPr>
          <a:xfrm>
            <a:off x="7392000" y="1485000"/>
            <a:ext cx="4320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Basic language syntax framework closely related to C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Tables and Big Data are the DNA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Processing very large tables and variables is part of core functionality and without add-ins (e.g. Panda), with performance optimized on that.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 and save large structures with single statements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Declare variable and table names as you wish, including spaces and special characters.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Dynamically build up variable structures and reshape them when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References to variables as a reliable alternative to pointers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Optimized for Minimum use of Variables and Loops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 library and semantics allow for flexible and powerful operations without loops and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Example: </a:t>
            </a:r>
            <a:r>
              <a:rPr lang="en-US" sz="1200" b="1" dirty="0">
                <a:solidFill>
                  <a:srgbClr val="2850A0"/>
                </a:solidFill>
              </a:rPr>
              <a:t>table process </a:t>
            </a:r>
            <a:r>
              <a:rPr lang="en-US" sz="1200" dirty="0">
                <a:solidFill>
                  <a:schemeClr val="tx1"/>
                </a:solidFill>
              </a:rPr>
              <a:t>( ... )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 - Very Compact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Get the most out of with minimum number of statements.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CPU time spent on doing the work, not interpreting code.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5930981F-8CE3-4E53-8CCC-6D7A99518F15}"/>
              </a:ext>
            </a:extLst>
          </p:cNvPr>
          <p:cNvSpPr/>
          <p:nvPr/>
        </p:nvSpPr>
        <p:spPr>
          <a:xfrm>
            <a:off x="7392000" y="1053000"/>
            <a:ext cx="4320000" cy="3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What's different from other languages ?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21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4" name="Gruppieren 8">
            <a:extLst>
              <a:ext uri="{FF2B5EF4-FFF2-40B4-BE49-F238E27FC236}">
                <a16:creationId xmlns:a16="http://schemas.microsoft.com/office/drawing/2014/main" id="{15BEF521-9E40-DD4D-B637-16B3F30AB2B9}"/>
              </a:ext>
            </a:extLst>
          </p:cNvPr>
          <p:cNvGrpSpPr/>
          <p:nvPr/>
        </p:nvGrpSpPr>
        <p:grpSpPr>
          <a:xfrm>
            <a:off x="5235919" y="2709000"/>
            <a:ext cx="1207750" cy="708185"/>
            <a:chOff x="4944000" y="2447255"/>
            <a:chExt cx="1440000" cy="909745"/>
          </a:xfrm>
        </p:grpSpPr>
        <p:sp>
          <p:nvSpPr>
            <p:cNvPr id="51" name="B4P">
              <a:extLst>
                <a:ext uri="{FF2B5EF4-FFF2-40B4-BE49-F238E27FC236}">
                  <a16:creationId xmlns:a16="http://schemas.microsoft.com/office/drawing/2014/main" id="{41B4BDD4-0C36-A647-8BFF-8F6386CC3217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52" name="Triangle">
              <a:extLst>
                <a:ext uri="{FF2B5EF4-FFF2-40B4-BE49-F238E27FC236}">
                  <a16:creationId xmlns:a16="http://schemas.microsoft.com/office/drawing/2014/main" id="{E92130DC-56F2-E547-B36C-A20AC81A1525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45" name="Gruppieren 20">
            <a:extLst>
              <a:ext uri="{FF2B5EF4-FFF2-40B4-BE49-F238E27FC236}">
                <a16:creationId xmlns:a16="http://schemas.microsoft.com/office/drawing/2014/main" id="{8AED75AA-347E-D54B-8FBC-D6C469A13876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48" name="Rechteck: abgerundete Ecken 14">
              <a:extLst>
                <a:ext uri="{FF2B5EF4-FFF2-40B4-BE49-F238E27FC236}">
                  <a16:creationId xmlns:a16="http://schemas.microsoft.com/office/drawing/2014/main" id="{F12A5296-5952-4644-9E45-10EBC677F557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B4P">
              <a:extLst>
                <a:ext uri="{FF2B5EF4-FFF2-40B4-BE49-F238E27FC236}">
                  <a16:creationId xmlns:a16="http://schemas.microsoft.com/office/drawing/2014/main" id="{18D9162D-BD4C-0B4B-8737-C9CD59A74343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50" name="Triangle">
              <a:extLst>
                <a:ext uri="{FF2B5EF4-FFF2-40B4-BE49-F238E27FC236}">
                  <a16:creationId xmlns:a16="http://schemas.microsoft.com/office/drawing/2014/main" id="{58043186-6366-E84C-BE80-2B49FDE54691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46" name="Right Arrow 26">
            <a:extLst>
              <a:ext uri="{FF2B5EF4-FFF2-40B4-BE49-F238E27FC236}">
                <a16:creationId xmlns:a16="http://schemas.microsoft.com/office/drawing/2014/main" id="{EB89E092-C779-6842-9C80-05A79719BC52}"/>
              </a:ext>
            </a:extLst>
          </p:cNvPr>
          <p:cNvSpPr/>
          <p:nvPr/>
        </p:nvSpPr>
        <p:spPr>
          <a:xfrm>
            <a:off x="4872000" y="312283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7" name="Right Arrow 27">
            <a:extLst>
              <a:ext uri="{FF2B5EF4-FFF2-40B4-BE49-F238E27FC236}">
                <a16:creationId xmlns:a16="http://schemas.microsoft.com/office/drawing/2014/main" id="{79D12D36-16A6-204B-8526-A97A1EB02AD9}"/>
              </a:ext>
            </a:extLst>
          </p:cNvPr>
          <p:cNvSpPr/>
          <p:nvPr/>
        </p:nvSpPr>
        <p:spPr>
          <a:xfrm>
            <a:off x="6515974" y="310977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erade Verbindung mit Pfeil 55">
            <a:extLst>
              <a:ext uri="{FF2B5EF4-FFF2-40B4-BE49-F238E27FC236}">
                <a16:creationId xmlns:a16="http://schemas.microsoft.com/office/drawing/2014/main" id="{1B833121-7155-4F5B-9FB9-8AEBF97E65E4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 with 8 Statements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hteck 48">
            <a:extLst>
              <a:ext uri="{FF2B5EF4-FFF2-40B4-BE49-F238E27FC236}">
                <a16:creationId xmlns:a16="http://schemas.microsoft.com/office/drawing/2014/main" id="{A5C9D9CC-2F58-4D7E-B77A-3109F289D1A5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8" name="Rechteck 49">
            <a:extLst>
              <a:ext uri="{FF2B5EF4-FFF2-40B4-BE49-F238E27FC236}">
                <a16:creationId xmlns:a16="http://schemas.microsoft.com/office/drawing/2014/main" id="{DBDF8255-5CC9-4AD1-B1B3-BE6E996921AC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9" name="Rechteck 50">
            <a:extLst>
              <a:ext uri="{FF2B5EF4-FFF2-40B4-BE49-F238E27FC236}">
                <a16:creationId xmlns:a16="http://schemas.microsoft.com/office/drawing/2014/main" id="{333291E7-697E-4375-B35E-848C10F4718D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38" name="Rechteck 58">
            <a:extLst>
              <a:ext uri="{FF2B5EF4-FFF2-40B4-BE49-F238E27FC236}">
                <a16:creationId xmlns:a16="http://schemas.microsoft.com/office/drawing/2014/main" id="{CF20ED2B-55AC-4E18-BEB0-A66449989A7E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40" name="Rechteck 65">
            <a:extLst>
              <a:ext uri="{FF2B5EF4-FFF2-40B4-BE49-F238E27FC236}">
                <a16:creationId xmlns:a16="http://schemas.microsoft.com/office/drawing/2014/main" id="{B6325DE0-D9F2-4447-A7C4-1955B7ECB549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43" name="Rechteck 73">
            <a:extLst>
              <a:ext uri="{FF2B5EF4-FFF2-40B4-BE49-F238E27FC236}">
                <a16:creationId xmlns:a16="http://schemas.microsoft.com/office/drawing/2014/main" id="{9BD491EA-41D0-4F5B-ABAE-C90A915D2EA3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44" name="Rechteck 74">
            <a:extLst>
              <a:ext uri="{FF2B5EF4-FFF2-40B4-BE49-F238E27FC236}">
                <a16:creationId xmlns:a16="http://schemas.microsoft.com/office/drawing/2014/main" id="{60E63199-79C9-4940-B6E3-EECCAD999EAE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32" name="Rechteck 51">
            <a:extLst>
              <a:ext uri="{FF2B5EF4-FFF2-40B4-BE49-F238E27FC236}">
                <a16:creationId xmlns:a16="http://schemas.microsoft.com/office/drawing/2014/main" id="{33A31991-72A0-4194-93C8-6211751B4B49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FDB7AC8-3A99-432D-8CE7-6328569AEAE0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Easy to read multi-word names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Functions, variables, tables, etc.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DAD7CB8-6DBE-4FA2-8EE0-424212F71590}"/>
              </a:ext>
            </a:extLst>
          </p:cNvPr>
          <p:cNvSpPr/>
          <p:nvPr/>
        </p:nvSpPr>
        <p:spPr>
          <a:xfrm>
            <a:off x="4728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Rich and flexible function library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or just small number of loops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and variables needed for coding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FF97C67-6044-4D51-ADE3-4030B89E792F}"/>
              </a:ext>
            </a:extLst>
          </p:cNvPr>
          <p:cNvSpPr/>
          <p:nvPr/>
        </p:nvSpPr>
        <p:spPr>
          <a:xfrm>
            <a:off x="7824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Loading and saving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data transparency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2B72FB0-2CD8-47D7-9A23-31274F3F420C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C458934-1764-4673-AEEF-E71E10A150AC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FFC99C7-2691-4503-A2B8-DF75CE96FA26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049FB7FC-ED40-47A7-BD2B-A131CE03DC75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E8A673E-8426-47D8-BDB1-3AE7E34BF82F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0A21605D-7888-43B2-8B5F-29CAA1214F74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948E9E57-6173-4E49-9783-EED305BF67E4}"/>
              </a:ext>
            </a:extLst>
          </p:cNvPr>
          <p:cNvSpPr/>
          <p:nvPr/>
        </p:nvSpPr>
        <p:spPr>
          <a:xfrm>
            <a:off x="336000" y="472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9AF8124-DA8C-4CB9-990D-BCFF28D838D6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500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5 Additional Statements for Enhancing your Output with Style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powerful formatting functions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Small number of statements suffice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D3EECA2-D007-46A1-AD61-F07F723B16FE}"/>
              </a:ext>
            </a:extLst>
          </p:cNvPr>
          <p:cNvSpPr/>
          <p:nvPr/>
        </p:nvSpPr>
        <p:spPr>
          <a:xfrm>
            <a:off x="4728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Portability ensured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Statements are independent from platform and output format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7FB9E97-0DD0-4F56-B9EE-B1838DD58F10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81B7552-5A35-477D-B395-B98DD32BC146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7F6A320-245F-4480-B8BE-D632516184B7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D3BF1C9-24CD-4548-9061-656D6A0E8036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6F3C50E-9668-450A-8138-08108A94476C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76270D2-FE50-4230-9AD2-B4BCE79225DF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30F75A3-2C10-41F2-909E-6937FCCDD98C}"/>
              </a:ext>
            </a:extLst>
          </p:cNvPr>
          <p:cNvSpPr/>
          <p:nvPr/>
        </p:nvSpPr>
        <p:spPr>
          <a:xfrm>
            <a:off x="336000" y="472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F07AB7B-C0B1-4441-810B-885DBB4ECE68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42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8" name="Gruppieren 8">
            <a:extLst>
              <a:ext uri="{FF2B5EF4-FFF2-40B4-BE49-F238E27FC236}">
                <a16:creationId xmlns:a16="http://schemas.microsoft.com/office/drawing/2014/main" id="{B8D64734-9BE3-024E-BE6A-28C602A4B143}"/>
              </a:ext>
            </a:extLst>
          </p:cNvPr>
          <p:cNvGrpSpPr/>
          <p:nvPr/>
        </p:nvGrpSpPr>
        <p:grpSpPr>
          <a:xfrm>
            <a:off x="5297503" y="2620312"/>
            <a:ext cx="1207750" cy="708185"/>
            <a:chOff x="4944000" y="2447255"/>
            <a:chExt cx="1440000" cy="909745"/>
          </a:xfrm>
        </p:grpSpPr>
        <p:sp>
          <p:nvSpPr>
            <p:cNvPr id="35" name="B4P">
              <a:extLst>
                <a:ext uri="{FF2B5EF4-FFF2-40B4-BE49-F238E27FC236}">
                  <a16:creationId xmlns:a16="http://schemas.microsoft.com/office/drawing/2014/main" id="{1A772867-573E-654B-A9FA-77B22CD346B5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36" name="Triangle">
              <a:extLst>
                <a:ext uri="{FF2B5EF4-FFF2-40B4-BE49-F238E27FC236}">
                  <a16:creationId xmlns:a16="http://schemas.microsoft.com/office/drawing/2014/main" id="{2A37F462-B074-B74C-92B7-6B4F9D7A2D97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9" name="Gruppieren 20">
            <a:extLst>
              <a:ext uri="{FF2B5EF4-FFF2-40B4-BE49-F238E27FC236}">
                <a16:creationId xmlns:a16="http://schemas.microsoft.com/office/drawing/2014/main" id="{E673B26A-5DCB-B848-B21E-CCC87015CB11}"/>
              </a:ext>
            </a:extLst>
          </p:cNvPr>
          <p:cNvGrpSpPr/>
          <p:nvPr/>
        </p:nvGrpSpPr>
        <p:grpSpPr>
          <a:xfrm>
            <a:off x="5339200" y="2647089"/>
            <a:ext cx="1134143" cy="909223"/>
            <a:chOff x="4944000" y="2349000"/>
            <a:chExt cx="1440000" cy="1152000"/>
          </a:xfrm>
        </p:grpSpPr>
        <p:sp>
          <p:nvSpPr>
            <p:cNvPr id="32" name="Rechteck: abgerundete Ecken 14">
              <a:extLst>
                <a:ext uri="{FF2B5EF4-FFF2-40B4-BE49-F238E27FC236}">
                  <a16:creationId xmlns:a16="http://schemas.microsoft.com/office/drawing/2014/main" id="{24A9C3F8-408F-E54B-B6E3-C47B031FD57D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B4P">
              <a:extLst>
                <a:ext uri="{FF2B5EF4-FFF2-40B4-BE49-F238E27FC236}">
                  <a16:creationId xmlns:a16="http://schemas.microsoft.com/office/drawing/2014/main" id="{82F8CB4E-21A0-1542-873A-A91DECEAF691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34" name="Triangle">
              <a:extLst>
                <a:ext uri="{FF2B5EF4-FFF2-40B4-BE49-F238E27FC236}">
                  <a16:creationId xmlns:a16="http://schemas.microsoft.com/office/drawing/2014/main" id="{60702E46-5954-1A4D-86F4-AE7C86F1CEA4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30" name="Right Arrow 26">
            <a:extLst>
              <a:ext uri="{FF2B5EF4-FFF2-40B4-BE49-F238E27FC236}">
                <a16:creationId xmlns:a16="http://schemas.microsoft.com/office/drawing/2014/main" id="{DA8675A5-C3F0-A245-95EA-3B9F827651B8}"/>
              </a:ext>
            </a:extLst>
          </p:cNvPr>
          <p:cNvSpPr/>
          <p:nvPr/>
        </p:nvSpPr>
        <p:spPr>
          <a:xfrm>
            <a:off x="5075974" y="3034148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Right Arrow 27">
            <a:extLst>
              <a:ext uri="{FF2B5EF4-FFF2-40B4-BE49-F238E27FC236}">
                <a16:creationId xmlns:a16="http://schemas.microsoft.com/office/drawing/2014/main" id="{5CBE21CB-D396-2942-B307-CAA9D4EED534}"/>
              </a:ext>
            </a:extLst>
          </p:cNvPr>
          <p:cNvSpPr/>
          <p:nvPr/>
        </p:nvSpPr>
        <p:spPr>
          <a:xfrm>
            <a:off x="6456000" y="2997000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19 Statements, 1 Loop, 1 Variable to load and merge S&amp;P and NASDAQ Listings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10224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{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clean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trim spaces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']=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smart numeral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middle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'(',')' )); [Price]=clean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Weights are specific to Nasdaq and S&amp;P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); // Number the items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theme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Zebra Vertical Lines, pattern, 2, table, "gridlines, false"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Negative numbers: red; positive numbers: navy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}, { 2: row() }, single, text color,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navy,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82843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463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32443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959058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46950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967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1632000" y="980944"/>
            <a:ext cx="10152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12 statements for processing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7 statements for enhanced style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FDBFE2A-28DA-446E-9520-8B90EEFFE95F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E4B938C-C279-4D92-909D-9DBC2B7AD444}"/>
              </a:ext>
            </a:extLst>
          </p:cNvPr>
          <p:cNvSpPr/>
          <p:nvPr/>
        </p:nvSpPr>
        <p:spPr>
          <a:xfrm>
            <a:off x="336000" y="227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613040A-2002-4CB7-A1B3-46BE2189E5A0}"/>
              </a:ext>
            </a:extLst>
          </p:cNvPr>
          <p:cNvSpPr/>
          <p:nvPr/>
        </p:nvSpPr>
        <p:spPr>
          <a:xfrm>
            <a:off x="336000" y="278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4E21F4C-FE1E-4CB8-9B96-CC1EC83DB58C}"/>
              </a:ext>
            </a:extLst>
          </p:cNvPr>
          <p:cNvSpPr/>
          <p:nvPr/>
        </p:nvSpPr>
        <p:spPr>
          <a:xfrm>
            <a:off x="336000" y="342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F98FFBA-87CB-48C1-8C39-9CBA35576D62}"/>
              </a:ext>
            </a:extLst>
          </p:cNvPr>
          <p:cNvSpPr/>
          <p:nvPr/>
        </p:nvSpPr>
        <p:spPr>
          <a:xfrm>
            <a:off x="336000" y="393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5D4AF8BD-B4BF-47DA-9338-9FC327FAD643}"/>
              </a:ext>
            </a:extLst>
          </p:cNvPr>
          <p:cNvSpPr/>
          <p:nvPr/>
        </p:nvSpPr>
        <p:spPr>
          <a:xfrm>
            <a:off x="336000" y="443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55B7C7D-550B-4662-8D22-FAA1DAC46155}"/>
              </a:ext>
            </a:extLst>
          </p:cNvPr>
          <p:cNvSpPr/>
          <p:nvPr/>
        </p:nvSpPr>
        <p:spPr>
          <a:xfrm>
            <a:off x="336000" y="494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60C8D43-A3C2-4015-877F-483B21D34DF1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247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Data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702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918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6134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350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702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918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6134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350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635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965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1632000" y="981000"/>
            <a:ext cx="102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shape up all the Presidents in one Excel table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9" name="Gerade Verbindung mit Pfeil 55">
            <a:extLst>
              <a:ext uri="{FF2B5EF4-FFF2-40B4-BE49-F238E27FC236}">
                <a16:creationId xmlns:a16="http://schemas.microsoft.com/office/drawing/2014/main" id="{2F7FDB7B-0D1D-46F0-AC62-0871667C1246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48">
            <a:extLst>
              <a:ext uri="{FF2B5EF4-FFF2-40B4-BE49-F238E27FC236}">
                <a16:creationId xmlns:a16="http://schemas.microsoft.com/office/drawing/2014/main" id="{1C77A20A-C724-40BC-97D6-452E6928263E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3" name="Rechteck 49">
            <a:extLst>
              <a:ext uri="{FF2B5EF4-FFF2-40B4-BE49-F238E27FC236}">
                <a16:creationId xmlns:a16="http://schemas.microsoft.com/office/drawing/2014/main" id="{A8BD236B-C657-4AEF-BE4D-937D26248704}"/>
              </a:ext>
            </a:extLst>
          </p:cNvPr>
          <p:cNvSpPr/>
          <p:nvPr/>
        </p:nvSpPr>
        <p:spPr>
          <a:xfrm>
            <a:off x="552000" y="3357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5" name="Rechteck 58">
            <a:extLst>
              <a:ext uri="{FF2B5EF4-FFF2-40B4-BE49-F238E27FC236}">
                <a16:creationId xmlns:a16="http://schemas.microsoft.com/office/drawing/2014/main" id="{DBB0EFEE-2EC5-4CE5-B6E8-17DBE1043800}"/>
              </a:ext>
            </a:extLst>
          </p:cNvPr>
          <p:cNvSpPr/>
          <p:nvPr/>
        </p:nvSpPr>
        <p:spPr>
          <a:xfrm>
            <a:off x="552000" y="259105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6" name="Rechteck 65">
            <a:extLst>
              <a:ext uri="{FF2B5EF4-FFF2-40B4-BE49-F238E27FC236}">
                <a16:creationId xmlns:a16="http://schemas.microsoft.com/office/drawing/2014/main" id="{08001D0D-F266-4B99-A04D-E2E2B1D9A822}"/>
              </a:ext>
            </a:extLst>
          </p:cNvPr>
          <p:cNvSpPr/>
          <p:nvPr/>
        </p:nvSpPr>
        <p:spPr>
          <a:xfrm>
            <a:off x="552000" y="4293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8" name="Rechteck 74">
            <a:extLst>
              <a:ext uri="{FF2B5EF4-FFF2-40B4-BE49-F238E27FC236}">
                <a16:creationId xmlns:a16="http://schemas.microsoft.com/office/drawing/2014/main" id="{DDB8503B-E39D-4EAF-80F1-B434E100757D}"/>
              </a:ext>
            </a:extLst>
          </p:cNvPr>
          <p:cNvSpPr/>
          <p:nvPr/>
        </p:nvSpPr>
        <p:spPr>
          <a:xfrm>
            <a:off x="552000" y="5229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9" name="Rechteck 51">
            <a:extLst>
              <a:ext uri="{FF2B5EF4-FFF2-40B4-BE49-F238E27FC236}">
                <a16:creationId xmlns:a16="http://schemas.microsoft.com/office/drawing/2014/main" id="{DAE5957E-556F-49DD-BEFD-710A79F35AEB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5051945-687F-45B1-9427-79F6DB9B99B1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5600CD9-CDD7-4C9E-A260-578748846240}"/>
              </a:ext>
            </a:extLst>
          </p:cNvPr>
          <p:cNvSpPr/>
          <p:nvPr/>
        </p:nvSpPr>
        <p:spPr>
          <a:xfrm>
            <a:off x="336000" y="2591059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DE1D42F-482A-4C0C-A056-8FA46399250C}"/>
              </a:ext>
            </a:extLst>
          </p:cNvPr>
          <p:cNvSpPr/>
          <p:nvPr/>
        </p:nvSpPr>
        <p:spPr>
          <a:xfrm>
            <a:off x="336000" y="335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94CDA95-840B-43D4-AC1E-89D48AA55F69}"/>
              </a:ext>
            </a:extLst>
          </p:cNvPr>
          <p:cNvSpPr/>
          <p:nvPr/>
        </p:nvSpPr>
        <p:spPr>
          <a:xfrm>
            <a:off x="336000" y="429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EBCA24F-2679-4BBE-8DB2-CB1E61C8494D}"/>
              </a:ext>
            </a:extLst>
          </p:cNvPr>
          <p:cNvSpPr/>
          <p:nvPr/>
        </p:nvSpPr>
        <p:spPr>
          <a:xfrm>
            <a:off x="336000" y="522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870396C-0FCE-4CC5-90F4-36BA13EB6D09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7EA59FD8-63F4-4427-939B-2833778ECEFB}"/>
              </a:ext>
            </a:extLst>
          </p:cNvPr>
          <p:cNvSpPr txBox="1"/>
          <p:nvPr/>
        </p:nvSpPr>
        <p:spPr>
          <a:xfrm>
            <a:off x="1632000" y="1701056"/>
            <a:ext cx="10296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Strip all footnote references and new lines in the fields, and the last table row with footnotes inside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length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presidents ) -1 );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 all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literal([.]), { '[?]',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{Portrait,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{"Presidency (1)", "Party (1)"}, {Period,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	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Democratic,  		"#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Light blue */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}, 	{ Republican,		"#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Federalist,  		coral },						{ "Democratic- Republican",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Whig, 				yellow },						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National Union, 	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						{ Unaffiliated, 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								                       fill color, [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ounded Rectangle">
            <a:extLst>
              <a:ext uri="{FF2B5EF4-FFF2-40B4-BE49-F238E27FC236}">
                <a16:creationId xmlns:a16="http://schemas.microsoft.com/office/drawing/2014/main" id="{39A2EBE0-7F1C-8D49-A651-7CB2ED016035}"/>
              </a:ext>
            </a:extLst>
          </p:cNvPr>
          <p:cNvSpPr/>
          <p:nvPr/>
        </p:nvSpPr>
        <p:spPr>
          <a:xfrm>
            <a:off x="1499247" y="2419113"/>
            <a:ext cx="9276754" cy="2519165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812099" y="550595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647242" y="5445000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992008" y="1352757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89462" y="4712106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608845" y="2397971"/>
            <a:ext cx="7663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200" b="1" dirty="0">
                <a:solidFill>
                  <a:srgbClr val="3264C8"/>
                </a:solidFill>
              </a:rPr>
              <a:t>B4P</a:t>
            </a:r>
            <a:endParaRPr lang="en-US" sz="2200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cxnSp>
        <p:nvCxnSpPr>
          <p:cNvPr id="104" name="Gerade Verbindung mit Pfeil 55">
            <a:extLst>
              <a:ext uri="{FF2B5EF4-FFF2-40B4-BE49-F238E27FC236}">
                <a16:creationId xmlns:a16="http://schemas.microsoft.com/office/drawing/2014/main" id="{ACCB61FC-F429-9D41-93D4-FFDE0EF5DB06}"/>
              </a:ext>
            </a:extLst>
          </p:cNvPr>
          <p:cNvCxnSpPr>
            <a:cxnSpLocks/>
          </p:cNvCxnSpPr>
          <p:nvPr/>
        </p:nvCxnSpPr>
        <p:spPr>
          <a:xfrm>
            <a:off x="1632000" y="2804375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F4E29F8D-1A1C-304E-8A9C-3E5B129066D6}"/>
              </a:ext>
            </a:extLst>
          </p:cNvPr>
          <p:cNvGrpSpPr/>
          <p:nvPr/>
        </p:nvGrpSpPr>
        <p:grpSpPr>
          <a:xfrm>
            <a:off x="10273679" y="2180800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62BE03CF-5BC1-4846-B5DA-230F97CA43BA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AF1F22E2-38AF-004B-BF99-EEA617B60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9" name="Rechteck 32">
            <a:extLst>
              <a:ext uri="{FF2B5EF4-FFF2-40B4-BE49-F238E27FC236}">
                <a16:creationId xmlns:a16="http://schemas.microsoft.com/office/drawing/2014/main" id="{4DE1241E-D00C-734D-B396-8F6D84947B9E}"/>
              </a:ext>
            </a:extLst>
          </p:cNvPr>
          <p:cNvSpPr/>
          <p:nvPr/>
        </p:nvSpPr>
        <p:spPr>
          <a:xfrm>
            <a:off x="307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10" name="Rechteck 33">
            <a:extLst>
              <a:ext uri="{FF2B5EF4-FFF2-40B4-BE49-F238E27FC236}">
                <a16:creationId xmlns:a16="http://schemas.microsoft.com/office/drawing/2014/main" id="{6C3A6397-91F9-A74A-8FD0-EACB19BFFB80}"/>
              </a:ext>
            </a:extLst>
          </p:cNvPr>
          <p:cNvSpPr/>
          <p:nvPr/>
        </p:nvSpPr>
        <p:spPr>
          <a:xfrm>
            <a:off x="422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11" name="Rechteck 34">
            <a:extLst>
              <a:ext uri="{FF2B5EF4-FFF2-40B4-BE49-F238E27FC236}">
                <a16:creationId xmlns:a16="http://schemas.microsoft.com/office/drawing/2014/main" id="{0FF6DC4D-C874-3D4A-95E6-E06F66D9648E}"/>
              </a:ext>
            </a:extLst>
          </p:cNvPr>
          <p:cNvSpPr/>
          <p:nvPr/>
        </p:nvSpPr>
        <p:spPr>
          <a:xfrm>
            <a:off x="5376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12" name="Rechteck 35">
            <a:extLst>
              <a:ext uri="{FF2B5EF4-FFF2-40B4-BE49-F238E27FC236}">
                <a16:creationId xmlns:a16="http://schemas.microsoft.com/office/drawing/2014/main" id="{FF5ECBD4-A9B8-0449-BDC6-6D4D82DB552C}"/>
              </a:ext>
            </a:extLst>
          </p:cNvPr>
          <p:cNvSpPr/>
          <p:nvPr/>
        </p:nvSpPr>
        <p:spPr>
          <a:xfrm>
            <a:off x="6528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13" name="Rechteck 36">
            <a:extLst>
              <a:ext uri="{FF2B5EF4-FFF2-40B4-BE49-F238E27FC236}">
                <a16:creationId xmlns:a16="http://schemas.microsoft.com/office/drawing/2014/main" id="{D6ED65DE-A721-0F4A-AD46-B0B6A173F6F1}"/>
              </a:ext>
            </a:extLst>
          </p:cNvPr>
          <p:cNvSpPr/>
          <p:nvPr/>
        </p:nvSpPr>
        <p:spPr>
          <a:xfrm>
            <a:off x="7680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4" name="Rechteck 37">
            <a:extLst>
              <a:ext uri="{FF2B5EF4-FFF2-40B4-BE49-F238E27FC236}">
                <a16:creationId xmlns:a16="http://schemas.microsoft.com/office/drawing/2014/main" id="{F7161A5A-51FB-D343-BF0B-60658FEB0BCA}"/>
              </a:ext>
            </a:extLst>
          </p:cNvPr>
          <p:cNvSpPr/>
          <p:nvPr/>
        </p:nvSpPr>
        <p:spPr>
          <a:xfrm>
            <a:off x="883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15" name="Rechteck 38">
            <a:extLst>
              <a:ext uri="{FF2B5EF4-FFF2-40B4-BE49-F238E27FC236}">
                <a16:creationId xmlns:a16="http://schemas.microsoft.com/office/drawing/2014/main" id="{34090DF8-983A-9045-ABA0-D7CB10B077B8}"/>
              </a:ext>
            </a:extLst>
          </p:cNvPr>
          <p:cNvSpPr/>
          <p:nvPr/>
        </p:nvSpPr>
        <p:spPr>
          <a:xfrm>
            <a:off x="998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18" name="Pfeil: nach rechts 95">
            <a:extLst>
              <a:ext uri="{FF2B5EF4-FFF2-40B4-BE49-F238E27FC236}">
                <a16:creationId xmlns:a16="http://schemas.microsoft.com/office/drawing/2014/main" id="{563A9EB0-0355-F646-8472-872589EE4C35}"/>
              </a:ext>
            </a:extLst>
          </p:cNvPr>
          <p:cNvSpPr/>
          <p:nvPr/>
        </p:nvSpPr>
        <p:spPr>
          <a:xfrm rot="5400000">
            <a:off x="5718820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8181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477266" y="2412157"/>
            <a:ext cx="9393516" cy="2256723"/>
          </a:xfrm>
          <a:prstGeom prst="roundRect">
            <a:avLst>
              <a:gd name="adj" fmla="val 6014"/>
            </a:avLst>
          </a:prstGeom>
          <a:solidFill>
            <a:srgbClr val="3264C8"/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1914073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785800" y="545009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595757" y="5343185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702061" y="4539005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D3373B44-11E2-4D45-98DF-A3A1CDA5F99D}"/>
              </a:ext>
            </a:extLst>
          </p:cNvPr>
          <p:cNvGrpSpPr/>
          <p:nvPr/>
        </p:nvGrpSpPr>
        <p:grpSpPr>
          <a:xfrm>
            <a:off x="10239764" y="2180793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08EF6122-1FA3-2244-9250-70304ADD26A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154424E7-4586-F143-93EC-CE5965F60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2B25407-4F3E-F348-9071-4853E45C000F}"/>
              </a:ext>
            </a:extLst>
          </p:cNvPr>
          <p:cNvGrpSpPr/>
          <p:nvPr/>
        </p:nvGrpSpPr>
        <p:grpSpPr>
          <a:xfrm>
            <a:off x="3038085" y="2576680"/>
            <a:ext cx="7128000" cy="216000"/>
            <a:chOff x="3072000" y="2576687"/>
            <a:chExt cx="7128000" cy="216000"/>
          </a:xfrm>
        </p:grpSpPr>
        <p:sp>
          <p:nvSpPr>
            <p:cNvPr id="110" name="Rechteck 32">
              <a:extLst>
                <a:ext uri="{FF2B5EF4-FFF2-40B4-BE49-F238E27FC236}">
                  <a16:creationId xmlns:a16="http://schemas.microsoft.com/office/drawing/2014/main" id="{03326F91-31FC-6249-B1BC-10294C722E0B}"/>
                </a:ext>
              </a:extLst>
            </p:cNvPr>
            <p:cNvSpPr/>
            <p:nvPr/>
          </p:nvSpPr>
          <p:spPr>
            <a:xfrm>
              <a:off x="307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2</a:t>
              </a:r>
            </a:p>
          </p:txBody>
        </p:sp>
        <p:sp>
          <p:nvSpPr>
            <p:cNvPr id="111" name="Rechteck 33">
              <a:extLst>
                <a:ext uri="{FF2B5EF4-FFF2-40B4-BE49-F238E27FC236}">
                  <a16:creationId xmlns:a16="http://schemas.microsoft.com/office/drawing/2014/main" id="{51BA2408-F0FB-344B-AE6B-08DD02243AB9}"/>
                </a:ext>
              </a:extLst>
            </p:cNvPr>
            <p:cNvSpPr/>
            <p:nvPr/>
          </p:nvSpPr>
          <p:spPr>
            <a:xfrm>
              <a:off x="422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</a:p>
          </p:txBody>
        </p:sp>
        <p:sp>
          <p:nvSpPr>
            <p:cNvPr id="112" name="Rechteck 34">
              <a:extLst>
                <a:ext uri="{FF2B5EF4-FFF2-40B4-BE49-F238E27FC236}">
                  <a16:creationId xmlns:a16="http://schemas.microsoft.com/office/drawing/2014/main" id="{30D58178-62C1-DF40-8046-707E06D94A96}"/>
                </a:ext>
              </a:extLst>
            </p:cNvPr>
            <p:cNvSpPr/>
            <p:nvPr/>
          </p:nvSpPr>
          <p:spPr>
            <a:xfrm>
              <a:off x="5376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4</a:t>
              </a:r>
            </a:p>
          </p:txBody>
        </p:sp>
        <p:sp>
          <p:nvSpPr>
            <p:cNvPr id="113" name="Rechteck 35">
              <a:extLst>
                <a:ext uri="{FF2B5EF4-FFF2-40B4-BE49-F238E27FC236}">
                  <a16:creationId xmlns:a16="http://schemas.microsoft.com/office/drawing/2014/main" id="{C38BEE01-9BD9-6449-9706-570BD7291C06}"/>
                </a:ext>
              </a:extLst>
            </p:cNvPr>
            <p:cNvSpPr/>
            <p:nvPr/>
          </p:nvSpPr>
          <p:spPr>
            <a:xfrm>
              <a:off x="6528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5</a:t>
              </a:r>
            </a:p>
          </p:txBody>
        </p:sp>
        <p:sp>
          <p:nvSpPr>
            <p:cNvPr id="114" name="Rechteck 36">
              <a:extLst>
                <a:ext uri="{FF2B5EF4-FFF2-40B4-BE49-F238E27FC236}">
                  <a16:creationId xmlns:a16="http://schemas.microsoft.com/office/drawing/2014/main" id="{312785E0-F84A-474C-8A41-3942577D640E}"/>
                </a:ext>
              </a:extLst>
            </p:cNvPr>
            <p:cNvSpPr/>
            <p:nvPr/>
          </p:nvSpPr>
          <p:spPr>
            <a:xfrm>
              <a:off x="7680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6</a:t>
              </a:r>
            </a:p>
          </p:txBody>
        </p:sp>
        <p:sp>
          <p:nvSpPr>
            <p:cNvPr id="115" name="Rechteck 37">
              <a:extLst>
                <a:ext uri="{FF2B5EF4-FFF2-40B4-BE49-F238E27FC236}">
                  <a16:creationId xmlns:a16="http://schemas.microsoft.com/office/drawing/2014/main" id="{E499F351-4F41-D84A-A4CF-820C76E30528}"/>
                </a:ext>
              </a:extLst>
            </p:cNvPr>
            <p:cNvSpPr/>
            <p:nvPr/>
          </p:nvSpPr>
          <p:spPr>
            <a:xfrm>
              <a:off x="883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7</a:t>
              </a:r>
            </a:p>
          </p:txBody>
        </p:sp>
        <p:sp>
          <p:nvSpPr>
            <p:cNvPr id="116" name="Rechteck 38">
              <a:extLst>
                <a:ext uri="{FF2B5EF4-FFF2-40B4-BE49-F238E27FC236}">
                  <a16:creationId xmlns:a16="http://schemas.microsoft.com/office/drawing/2014/main" id="{9B698103-FD3E-5548-9FC4-8D03A9AF4431}"/>
                </a:ext>
              </a:extLst>
            </p:cNvPr>
            <p:cNvSpPr/>
            <p:nvPr/>
          </p:nvSpPr>
          <p:spPr>
            <a:xfrm>
              <a:off x="998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0028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88000" y="2539166"/>
            <a:ext cx="9321516" cy="2467630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53960" y="576409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10272000" y="2347281"/>
            <a:ext cx="432000" cy="433719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280008" y="1413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Rechteck 30">
            <a:extLst>
              <a:ext uri="{FF2B5EF4-FFF2-40B4-BE49-F238E27FC236}">
                <a16:creationId xmlns:a16="http://schemas.microsoft.com/office/drawing/2014/main" id="{861F94D5-4A60-D141-9FCD-382DAFD638CF}"/>
              </a:ext>
            </a:extLst>
          </p:cNvPr>
          <p:cNvSpPr/>
          <p:nvPr/>
        </p:nvSpPr>
        <p:spPr>
          <a:xfrm>
            <a:off x="2208000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  <p:sp>
        <p:nvSpPr>
          <p:cNvPr id="105" name="Rechteck 32">
            <a:extLst>
              <a:ext uri="{FF2B5EF4-FFF2-40B4-BE49-F238E27FC236}">
                <a16:creationId xmlns:a16="http://schemas.microsoft.com/office/drawing/2014/main" id="{6DA1CD5B-6B39-F74C-A31B-9EDD44547520}"/>
              </a:ext>
            </a:extLst>
          </p:cNvPr>
          <p:cNvSpPr/>
          <p:nvPr/>
        </p:nvSpPr>
        <p:spPr>
          <a:xfrm>
            <a:off x="303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06" name="Rechteck 33">
            <a:extLst>
              <a:ext uri="{FF2B5EF4-FFF2-40B4-BE49-F238E27FC236}">
                <a16:creationId xmlns:a16="http://schemas.microsoft.com/office/drawing/2014/main" id="{381E97E3-259E-274E-A2C6-B5742D71DE2E}"/>
              </a:ext>
            </a:extLst>
          </p:cNvPr>
          <p:cNvSpPr/>
          <p:nvPr/>
        </p:nvSpPr>
        <p:spPr>
          <a:xfrm>
            <a:off x="419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07" name="Rechteck 34">
            <a:extLst>
              <a:ext uri="{FF2B5EF4-FFF2-40B4-BE49-F238E27FC236}">
                <a16:creationId xmlns:a16="http://schemas.microsoft.com/office/drawing/2014/main" id="{2E8D1784-996C-8A4B-80E2-458021ADA55A}"/>
              </a:ext>
            </a:extLst>
          </p:cNvPr>
          <p:cNvSpPr/>
          <p:nvPr/>
        </p:nvSpPr>
        <p:spPr>
          <a:xfrm>
            <a:off x="5343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08" name="Rechteck 35">
            <a:extLst>
              <a:ext uri="{FF2B5EF4-FFF2-40B4-BE49-F238E27FC236}">
                <a16:creationId xmlns:a16="http://schemas.microsoft.com/office/drawing/2014/main" id="{7B1F8EB6-0422-194B-A4E0-3BF2513043FF}"/>
              </a:ext>
            </a:extLst>
          </p:cNvPr>
          <p:cNvSpPr/>
          <p:nvPr/>
        </p:nvSpPr>
        <p:spPr>
          <a:xfrm>
            <a:off x="6495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09" name="Rechteck 36">
            <a:extLst>
              <a:ext uri="{FF2B5EF4-FFF2-40B4-BE49-F238E27FC236}">
                <a16:creationId xmlns:a16="http://schemas.microsoft.com/office/drawing/2014/main" id="{49B5E6E6-4AF0-DA49-B7F7-089D1844784E}"/>
              </a:ext>
            </a:extLst>
          </p:cNvPr>
          <p:cNvSpPr/>
          <p:nvPr/>
        </p:nvSpPr>
        <p:spPr>
          <a:xfrm>
            <a:off x="7647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0" name="Rechteck 37">
            <a:extLst>
              <a:ext uri="{FF2B5EF4-FFF2-40B4-BE49-F238E27FC236}">
                <a16:creationId xmlns:a16="http://schemas.microsoft.com/office/drawing/2014/main" id="{3C57B057-971B-1241-8A51-A3AFB332657C}"/>
              </a:ext>
            </a:extLst>
          </p:cNvPr>
          <p:cNvSpPr/>
          <p:nvPr/>
        </p:nvSpPr>
        <p:spPr>
          <a:xfrm>
            <a:off x="879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57" name="Rechteck 38">
            <a:extLst>
              <a:ext uri="{FF2B5EF4-FFF2-40B4-BE49-F238E27FC236}">
                <a16:creationId xmlns:a16="http://schemas.microsoft.com/office/drawing/2014/main" id="{435294FB-BF62-134F-A747-0D60313835D3}"/>
              </a:ext>
            </a:extLst>
          </p:cNvPr>
          <p:cNvSpPr/>
          <p:nvPr/>
        </p:nvSpPr>
        <p:spPr>
          <a:xfrm>
            <a:off x="995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58" name="Rectangle 79">
            <a:extLst>
              <a:ext uri="{FF2B5EF4-FFF2-40B4-BE49-F238E27FC236}">
                <a16:creationId xmlns:a16="http://schemas.microsoft.com/office/drawing/2014/main" id="{1C0D5AAE-B6FE-BE44-91CC-68606458BF63}"/>
              </a:ext>
            </a:extLst>
          </p:cNvPr>
          <p:cNvSpPr/>
          <p:nvPr/>
        </p:nvSpPr>
        <p:spPr>
          <a:xfrm>
            <a:off x="1632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54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hteck: abgerundete Ecken 14">
            <a:extLst>
              <a:ext uri="{FF2B5EF4-FFF2-40B4-BE49-F238E27FC236}">
                <a16:creationId xmlns:a16="http://schemas.microsoft.com/office/drawing/2014/main" id="{34DFA380-89E3-5E4B-88CA-296E5E2B95F4}"/>
              </a:ext>
            </a:extLst>
          </p:cNvPr>
          <p:cNvSpPr/>
          <p:nvPr/>
        </p:nvSpPr>
        <p:spPr>
          <a:xfrm>
            <a:off x="1416000" y="2586492"/>
            <a:ext cx="9576000" cy="2426507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006276" y="1413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0" name="Pfeil: nach rechts 95">
            <a:extLst>
              <a:ext uri="{FF2B5EF4-FFF2-40B4-BE49-F238E27FC236}">
                <a16:creationId xmlns:a16="http://schemas.microsoft.com/office/drawing/2014/main" id="{D14FB9C0-DA75-0B49-8BBF-0DD4FA010EDB}"/>
              </a:ext>
            </a:extLst>
          </p:cNvPr>
          <p:cNvSpPr/>
          <p:nvPr/>
        </p:nvSpPr>
        <p:spPr>
          <a:xfrm rot="5400000">
            <a:off x="5712795" y="2006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Rectangle 79">
            <a:extLst>
              <a:ext uri="{FF2B5EF4-FFF2-40B4-BE49-F238E27FC236}">
                <a16:creationId xmlns:a16="http://schemas.microsoft.com/office/drawing/2014/main" id="{EE959F03-8282-D94F-B482-D68727801A53}"/>
              </a:ext>
            </a:extLst>
          </p:cNvPr>
          <p:cNvSpPr/>
          <p:nvPr/>
        </p:nvSpPr>
        <p:spPr>
          <a:xfrm>
            <a:off x="6432291" y="5730099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2" name="Rechteck 48">
            <a:extLst>
              <a:ext uri="{FF2B5EF4-FFF2-40B4-BE49-F238E27FC236}">
                <a16:creationId xmlns:a16="http://schemas.microsoft.com/office/drawing/2014/main" id="{C02B1646-4056-5849-95A3-94652D6F000C}"/>
              </a:ext>
            </a:extLst>
          </p:cNvPr>
          <p:cNvSpPr/>
          <p:nvPr/>
        </p:nvSpPr>
        <p:spPr>
          <a:xfrm>
            <a:off x="1612462" y="3125518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63" name="Rechteck 49">
            <a:extLst>
              <a:ext uri="{FF2B5EF4-FFF2-40B4-BE49-F238E27FC236}">
                <a16:creationId xmlns:a16="http://schemas.microsoft.com/office/drawing/2014/main" id="{AF821C35-7DC3-A746-9765-044F67DE5DBD}"/>
              </a:ext>
            </a:extLst>
          </p:cNvPr>
          <p:cNvSpPr/>
          <p:nvPr/>
        </p:nvSpPr>
        <p:spPr>
          <a:xfrm>
            <a:off x="3916462" y="3117899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64" name="Rechteck 50">
            <a:extLst>
              <a:ext uri="{FF2B5EF4-FFF2-40B4-BE49-F238E27FC236}">
                <a16:creationId xmlns:a16="http://schemas.microsoft.com/office/drawing/2014/main" id="{9946B06B-FFC7-0045-93CD-B5FE80873715}"/>
              </a:ext>
            </a:extLst>
          </p:cNvPr>
          <p:cNvSpPr/>
          <p:nvPr/>
        </p:nvSpPr>
        <p:spPr>
          <a:xfrm>
            <a:off x="7372462" y="3107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165" name="Rechteck 51">
            <a:extLst>
              <a:ext uri="{FF2B5EF4-FFF2-40B4-BE49-F238E27FC236}">
                <a16:creationId xmlns:a16="http://schemas.microsoft.com/office/drawing/2014/main" id="{BF575B05-F4BB-914B-8CD9-10417216B9FD}"/>
              </a:ext>
            </a:extLst>
          </p:cNvPr>
          <p:cNvSpPr/>
          <p:nvPr/>
        </p:nvSpPr>
        <p:spPr>
          <a:xfrm>
            <a:off x="9676462" y="31179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6" name="Gleichschenkliges Dreieck 52">
            <a:extLst>
              <a:ext uri="{FF2B5EF4-FFF2-40B4-BE49-F238E27FC236}">
                <a16:creationId xmlns:a16="http://schemas.microsoft.com/office/drawing/2014/main" id="{F2106078-7B0D-9841-90F1-AD2F8C5581D0}"/>
              </a:ext>
            </a:extLst>
          </p:cNvPr>
          <p:cNvSpPr/>
          <p:nvPr/>
        </p:nvSpPr>
        <p:spPr>
          <a:xfrm rot="5400000">
            <a:off x="2548462" y="3251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7" name="Gleichschenkliges Dreieck 53">
            <a:extLst>
              <a:ext uri="{FF2B5EF4-FFF2-40B4-BE49-F238E27FC236}">
                <a16:creationId xmlns:a16="http://schemas.microsoft.com/office/drawing/2014/main" id="{3944E1B2-5F66-044F-A9D9-682A17697FD4}"/>
              </a:ext>
            </a:extLst>
          </p:cNvPr>
          <p:cNvSpPr/>
          <p:nvPr/>
        </p:nvSpPr>
        <p:spPr>
          <a:xfrm rot="5400000">
            <a:off x="7131279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8" name="Gleichschenkliges Dreieck 54">
            <a:extLst>
              <a:ext uri="{FF2B5EF4-FFF2-40B4-BE49-F238E27FC236}">
                <a16:creationId xmlns:a16="http://schemas.microsoft.com/office/drawing/2014/main" id="{32154DF8-11D2-C14B-8B5E-B113DFA8CBDD}"/>
              </a:ext>
            </a:extLst>
          </p:cNvPr>
          <p:cNvSpPr/>
          <p:nvPr/>
        </p:nvSpPr>
        <p:spPr>
          <a:xfrm rot="5400000">
            <a:off x="9460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169" name="Gerade Verbindung mit Pfeil 55">
            <a:extLst>
              <a:ext uri="{FF2B5EF4-FFF2-40B4-BE49-F238E27FC236}">
                <a16:creationId xmlns:a16="http://schemas.microsoft.com/office/drawing/2014/main" id="{004DD720-6051-7242-A928-1004A256AB49}"/>
              </a:ext>
            </a:extLst>
          </p:cNvPr>
          <p:cNvCxnSpPr>
            <a:cxnSpLocks/>
          </p:cNvCxnSpPr>
          <p:nvPr/>
        </p:nvCxnSpPr>
        <p:spPr>
          <a:xfrm>
            <a:off x="1612462" y="3035213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hteck 58">
            <a:extLst>
              <a:ext uri="{FF2B5EF4-FFF2-40B4-BE49-F238E27FC236}">
                <a16:creationId xmlns:a16="http://schemas.microsoft.com/office/drawing/2014/main" id="{05354DCC-6A13-9348-9B5A-D90DE0EB1DBA}"/>
              </a:ext>
            </a:extLst>
          </p:cNvPr>
          <p:cNvSpPr/>
          <p:nvPr/>
        </p:nvSpPr>
        <p:spPr>
          <a:xfrm>
            <a:off x="2764462" y="311789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188" name="Gleichschenkliges Dreieck 59">
            <a:extLst>
              <a:ext uri="{FF2B5EF4-FFF2-40B4-BE49-F238E27FC236}">
                <a16:creationId xmlns:a16="http://schemas.microsoft.com/office/drawing/2014/main" id="{979FD7E3-86DE-D74A-9ED0-576E99D702B9}"/>
              </a:ext>
            </a:extLst>
          </p:cNvPr>
          <p:cNvSpPr/>
          <p:nvPr/>
        </p:nvSpPr>
        <p:spPr>
          <a:xfrm rot="5400000">
            <a:off x="3700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89" name="Rechteck 65">
            <a:extLst>
              <a:ext uri="{FF2B5EF4-FFF2-40B4-BE49-F238E27FC236}">
                <a16:creationId xmlns:a16="http://schemas.microsoft.com/office/drawing/2014/main" id="{2049C425-3E06-D24B-8F6E-039587387B01}"/>
              </a:ext>
            </a:extLst>
          </p:cNvPr>
          <p:cNvSpPr/>
          <p:nvPr/>
        </p:nvSpPr>
        <p:spPr>
          <a:xfrm>
            <a:off x="6220462" y="3107213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190" name="Gleichschenkliges Dreieck 66">
            <a:extLst>
              <a:ext uri="{FF2B5EF4-FFF2-40B4-BE49-F238E27FC236}">
                <a16:creationId xmlns:a16="http://schemas.microsoft.com/office/drawing/2014/main" id="{374D8FF6-9ED7-9E48-8BC0-37A7FBB4CA64}"/>
              </a:ext>
            </a:extLst>
          </p:cNvPr>
          <p:cNvSpPr/>
          <p:nvPr/>
        </p:nvSpPr>
        <p:spPr>
          <a:xfrm rot="5400000">
            <a:off x="4852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1" name="Gleichschenkliges Dreieck 72">
            <a:extLst>
              <a:ext uri="{FF2B5EF4-FFF2-40B4-BE49-F238E27FC236}">
                <a16:creationId xmlns:a16="http://schemas.microsoft.com/office/drawing/2014/main" id="{0E4BC1DA-2E2B-DF43-BA52-C93E0CAD5EB5}"/>
              </a:ext>
            </a:extLst>
          </p:cNvPr>
          <p:cNvSpPr/>
          <p:nvPr/>
        </p:nvSpPr>
        <p:spPr>
          <a:xfrm rot="5400000">
            <a:off x="6004462" y="3251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2" name="Rechteck 73">
            <a:extLst>
              <a:ext uri="{FF2B5EF4-FFF2-40B4-BE49-F238E27FC236}">
                <a16:creationId xmlns:a16="http://schemas.microsoft.com/office/drawing/2014/main" id="{7945B50E-E5AA-A043-9583-816D30DF386F}"/>
              </a:ext>
            </a:extLst>
          </p:cNvPr>
          <p:cNvSpPr/>
          <p:nvPr/>
        </p:nvSpPr>
        <p:spPr>
          <a:xfrm>
            <a:off x="5068462" y="311443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193" name="Rechteck 74">
            <a:extLst>
              <a:ext uri="{FF2B5EF4-FFF2-40B4-BE49-F238E27FC236}">
                <a16:creationId xmlns:a16="http://schemas.microsoft.com/office/drawing/2014/main" id="{3E5DAD90-D58B-674A-817E-D3DFC2935336}"/>
              </a:ext>
            </a:extLst>
          </p:cNvPr>
          <p:cNvSpPr/>
          <p:nvPr/>
        </p:nvSpPr>
        <p:spPr>
          <a:xfrm>
            <a:off x="8524462" y="3107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194" name="Gleichschenkliges Dreieck 75">
            <a:extLst>
              <a:ext uri="{FF2B5EF4-FFF2-40B4-BE49-F238E27FC236}">
                <a16:creationId xmlns:a16="http://schemas.microsoft.com/office/drawing/2014/main" id="{5E2C4D80-B976-AD45-B22B-F3DB8180175D}"/>
              </a:ext>
            </a:extLst>
          </p:cNvPr>
          <p:cNvSpPr/>
          <p:nvPr/>
        </p:nvSpPr>
        <p:spPr>
          <a:xfrm rot="5400000">
            <a:off x="834311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5" name="Rechteck 4">
            <a:extLst>
              <a:ext uri="{FF2B5EF4-FFF2-40B4-BE49-F238E27FC236}">
                <a16:creationId xmlns:a16="http://schemas.microsoft.com/office/drawing/2014/main" id="{5F802801-8D2A-4D4B-8BC6-C690F6E87F13}"/>
              </a:ext>
            </a:extLst>
          </p:cNvPr>
          <p:cNvSpPr/>
          <p:nvPr/>
        </p:nvSpPr>
        <p:spPr>
          <a:xfrm>
            <a:off x="1612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196" name="Rechteck 77">
            <a:extLst>
              <a:ext uri="{FF2B5EF4-FFF2-40B4-BE49-F238E27FC236}">
                <a16:creationId xmlns:a16="http://schemas.microsoft.com/office/drawing/2014/main" id="{653B4D16-E3E8-7040-AF33-4CB391482399}"/>
              </a:ext>
            </a:extLst>
          </p:cNvPr>
          <p:cNvSpPr/>
          <p:nvPr/>
        </p:nvSpPr>
        <p:spPr>
          <a:xfrm>
            <a:off x="3916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198" name="Rechteck 78">
            <a:extLst>
              <a:ext uri="{FF2B5EF4-FFF2-40B4-BE49-F238E27FC236}">
                <a16:creationId xmlns:a16="http://schemas.microsoft.com/office/drawing/2014/main" id="{F9E0246B-D35A-1B4D-98C6-9FCCCB60D935}"/>
              </a:ext>
            </a:extLst>
          </p:cNvPr>
          <p:cNvSpPr/>
          <p:nvPr/>
        </p:nvSpPr>
        <p:spPr>
          <a:xfrm>
            <a:off x="2764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199" name="Rechteck 79">
            <a:extLst>
              <a:ext uri="{FF2B5EF4-FFF2-40B4-BE49-F238E27FC236}">
                <a16:creationId xmlns:a16="http://schemas.microsoft.com/office/drawing/2014/main" id="{DFA26736-B3AB-B649-A23F-954F2549641F}"/>
              </a:ext>
            </a:extLst>
          </p:cNvPr>
          <p:cNvSpPr/>
          <p:nvPr/>
        </p:nvSpPr>
        <p:spPr>
          <a:xfrm>
            <a:off x="5068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00" name="Rechteck 80">
            <a:extLst>
              <a:ext uri="{FF2B5EF4-FFF2-40B4-BE49-F238E27FC236}">
                <a16:creationId xmlns:a16="http://schemas.microsoft.com/office/drawing/2014/main" id="{EF53819C-7947-8E49-A862-C1E2988A2021}"/>
              </a:ext>
            </a:extLst>
          </p:cNvPr>
          <p:cNvSpPr/>
          <p:nvPr/>
        </p:nvSpPr>
        <p:spPr>
          <a:xfrm>
            <a:off x="6242096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86">
            <a:extLst>
              <a:ext uri="{FF2B5EF4-FFF2-40B4-BE49-F238E27FC236}">
                <a16:creationId xmlns:a16="http://schemas.microsoft.com/office/drawing/2014/main" id="{56139EF0-2967-B143-95F4-C5D94CEDB19E}"/>
              </a:ext>
            </a:extLst>
          </p:cNvPr>
          <p:cNvSpPr/>
          <p:nvPr/>
        </p:nvSpPr>
        <p:spPr>
          <a:xfrm>
            <a:off x="7372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02" name="Rechteck 88">
            <a:extLst>
              <a:ext uri="{FF2B5EF4-FFF2-40B4-BE49-F238E27FC236}">
                <a16:creationId xmlns:a16="http://schemas.microsoft.com/office/drawing/2014/main" id="{B865143E-407B-A445-9C58-043FEF256A21}"/>
              </a:ext>
            </a:extLst>
          </p:cNvPr>
          <p:cNvSpPr/>
          <p:nvPr/>
        </p:nvSpPr>
        <p:spPr>
          <a:xfrm>
            <a:off x="8524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03" name="Rechteck 89">
            <a:extLst>
              <a:ext uri="{FF2B5EF4-FFF2-40B4-BE49-F238E27FC236}">
                <a16:creationId xmlns:a16="http://schemas.microsoft.com/office/drawing/2014/main" id="{3D5820B3-579A-E546-A411-6EBCBF1DD71A}"/>
              </a:ext>
            </a:extLst>
          </p:cNvPr>
          <p:cNvSpPr/>
          <p:nvPr/>
        </p:nvSpPr>
        <p:spPr>
          <a:xfrm>
            <a:off x="9676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04" name="Group">
            <a:extLst>
              <a:ext uri="{FF2B5EF4-FFF2-40B4-BE49-F238E27FC236}">
                <a16:creationId xmlns:a16="http://schemas.microsoft.com/office/drawing/2014/main" id="{50FD9F08-11E1-944F-9267-A79E9C11C250}"/>
              </a:ext>
            </a:extLst>
          </p:cNvPr>
          <p:cNvGrpSpPr/>
          <p:nvPr/>
        </p:nvGrpSpPr>
        <p:grpSpPr>
          <a:xfrm>
            <a:off x="5606491" y="5592301"/>
            <a:ext cx="667889" cy="788699"/>
            <a:chOff x="0" y="0"/>
            <a:chExt cx="667887" cy="788698"/>
          </a:xfrm>
        </p:grpSpPr>
        <p:sp>
          <p:nvSpPr>
            <p:cNvPr id="205" name="Rectangle">
              <a:extLst>
                <a:ext uri="{FF2B5EF4-FFF2-40B4-BE49-F238E27FC236}">
                  <a16:creationId xmlns:a16="http://schemas.microsoft.com/office/drawing/2014/main" id="{29CBE8A2-AAEA-1541-9942-4ADE96A90D0D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6" name="Bar Chart">
              <a:extLst>
                <a:ext uri="{FF2B5EF4-FFF2-40B4-BE49-F238E27FC236}">
                  <a16:creationId xmlns:a16="http://schemas.microsoft.com/office/drawing/2014/main" id="{CDF758D0-DC45-2742-A02C-2F5E8EFBE0D8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7" name="Line Graph">
              <a:extLst>
                <a:ext uri="{FF2B5EF4-FFF2-40B4-BE49-F238E27FC236}">
                  <a16:creationId xmlns:a16="http://schemas.microsoft.com/office/drawing/2014/main" id="{FFFAC04D-3ADF-CF4D-8BCD-7ADC7A08023A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08" name="Group">
              <a:extLst>
                <a:ext uri="{FF2B5EF4-FFF2-40B4-BE49-F238E27FC236}">
                  <a16:creationId xmlns:a16="http://schemas.microsoft.com/office/drawing/2014/main" id="{C03F4198-818C-A742-BB30-7464435E2AB9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23" name="Line">
                <a:extLst>
                  <a:ext uri="{FF2B5EF4-FFF2-40B4-BE49-F238E27FC236}">
                    <a16:creationId xmlns:a16="http://schemas.microsoft.com/office/drawing/2014/main" id="{D8125244-AC63-8F4E-9ABC-093DF1ACCF87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4" name="Line">
                <a:extLst>
                  <a:ext uri="{FF2B5EF4-FFF2-40B4-BE49-F238E27FC236}">
                    <a16:creationId xmlns:a16="http://schemas.microsoft.com/office/drawing/2014/main" id="{8CD8B035-8498-E148-8779-72EBE1A2BB43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5" name="Line">
                <a:extLst>
                  <a:ext uri="{FF2B5EF4-FFF2-40B4-BE49-F238E27FC236}">
                    <a16:creationId xmlns:a16="http://schemas.microsoft.com/office/drawing/2014/main" id="{735D0599-C083-464A-B3E7-8CB0E7CE1901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6" name="Line">
                <a:extLst>
                  <a:ext uri="{FF2B5EF4-FFF2-40B4-BE49-F238E27FC236}">
                    <a16:creationId xmlns:a16="http://schemas.microsoft.com/office/drawing/2014/main" id="{972D9BDE-8440-3545-9CB1-785C43F29226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7" name="Line">
                <a:extLst>
                  <a:ext uri="{FF2B5EF4-FFF2-40B4-BE49-F238E27FC236}">
                    <a16:creationId xmlns:a16="http://schemas.microsoft.com/office/drawing/2014/main" id="{F18A58F7-8794-2B43-9192-32C13C32F382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8" name="Line">
                <a:extLst>
                  <a:ext uri="{FF2B5EF4-FFF2-40B4-BE49-F238E27FC236}">
                    <a16:creationId xmlns:a16="http://schemas.microsoft.com/office/drawing/2014/main" id="{7EF6E1F1-DE0A-B541-B4EF-BBFFD80FCF46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9" name="Line">
                <a:extLst>
                  <a:ext uri="{FF2B5EF4-FFF2-40B4-BE49-F238E27FC236}">
                    <a16:creationId xmlns:a16="http://schemas.microsoft.com/office/drawing/2014/main" id="{95710A3F-228B-4F4B-B951-58F2F53D6D36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9" name="Group">
              <a:extLst>
                <a:ext uri="{FF2B5EF4-FFF2-40B4-BE49-F238E27FC236}">
                  <a16:creationId xmlns:a16="http://schemas.microsoft.com/office/drawing/2014/main" id="{E0B3F97B-6278-0F40-8B69-B05E9AF59A65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10" name="Line">
                <a:extLst>
                  <a:ext uri="{FF2B5EF4-FFF2-40B4-BE49-F238E27FC236}">
                    <a16:creationId xmlns:a16="http://schemas.microsoft.com/office/drawing/2014/main" id="{54EA8214-F2A5-634E-8F92-76326E68006E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1" name="Line">
                <a:extLst>
                  <a:ext uri="{FF2B5EF4-FFF2-40B4-BE49-F238E27FC236}">
                    <a16:creationId xmlns:a16="http://schemas.microsoft.com/office/drawing/2014/main" id="{A8932569-B58B-8C43-B781-260B397F6612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2" name="Line">
                <a:extLst>
                  <a:ext uri="{FF2B5EF4-FFF2-40B4-BE49-F238E27FC236}">
                    <a16:creationId xmlns:a16="http://schemas.microsoft.com/office/drawing/2014/main" id="{5C375767-564C-9A46-8C3A-4A0C39375DBB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3" name="Line">
                <a:extLst>
                  <a:ext uri="{FF2B5EF4-FFF2-40B4-BE49-F238E27FC236}">
                    <a16:creationId xmlns:a16="http://schemas.microsoft.com/office/drawing/2014/main" id="{029CACE0-2DCC-754D-AB45-3053B16B6981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Line">
                <a:extLst>
                  <a:ext uri="{FF2B5EF4-FFF2-40B4-BE49-F238E27FC236}">
                    <a16:creationId xmlns:a16="http://schemas.microsoft.com/office/drawing/2014/main" id="{EC5E2A52-81DE-E04C-838B-C33AB3538EB7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5" name="Line">
                <a:extLst>
                  <a:ext uri="{FF2B5EF4-FFF2-40B4-BE49-F238E27FC236}">
                    <a16:creationId xmlns:a16="http://schemas.microsoft.com/office/drawing/2014/main" id="{010A6E17-457F-1B42-A4D7-5224267AA553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6" name="Line">
                <a:extLst>
                  <a:ext uri="{FF2B5EF4-FFF2-40B4-BE49-F238E27FC236}">
                    <a16:creationId xmlns:a16="http://schemas.microsoft.com/office/drawing/2014/main" id="{FB49BA75-17CD-2642-B5CE-70E3BF3CC372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7" name="Line">
                <a:extLst>
                  <a:ext uri="{FF2B5EF4-FFF2-40B4-BE49-F238E27FC236}">
                    <a16:creationId xmlns:a16="http://schemas.microsoft.com/office/drawing/2014/main" id="{3F513AE9-C16B-F34C-B188-A0085A112C3C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8" name="Line">
                <a:extLst>
                  <a:ext uri="{FF2B5EF4-FFF2-40B4-BE49-F238E27FC236}">
                    <a16:creationId xmlns:a16="http://schemas.microsoft.com/office/drawing/2014/main" id="{DBFE2284-B688-EC4B-9F82-E82B482F8D24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9" name="Line">
                <a:extLst>
                  <a:ext uri="{FF2B5EF4-FFF2-40B4-BE49-F238E27FC236}">
                    <a16:creationId xmlns:a16="http://schemas.microsoft.com/office/drawing/2014/main" id="{02165BE8-7F74-ED4A-884E-2ED8A2618C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0" name="Line">
                <a:extLst>
                  <a:ext uri="{FF2B5EF4-FFF2-40B4-BE49-F238E27FC236}">
                    <a16:creationId xmlns:a16="http://schemas.microsoft.com/office/drawing/2014/main" id="{30B7D4D7-B27F-5340-8D73-3C368DABA888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D9D743C3-7F72-9247-877D-F6DBC13AB8D8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8DFF8921-3B81-6441-9690-6F2900CCC25C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1869FAE5-5CF2-0D4C-8F6D-82DECBFE6C52}"/>
              </a:ext>
            </a:extLst>
          </p:cNvPr>
          <p:cNvGrpSpPr/>
          <p:nvPr/>
        </p:nvGrpSpPr>
        <p:grpSpPr>
          <a:xfrm>
            <a:off x="5005263" y="1503154"/>
            <a:ext cx="1817570" cy="381780"/>
            <a:chOff x="1224722" y="4834720"/>
            <a:chExt cx="1817570" cy="381780"/>
          </a:xfrm>
        </p:grpSpPr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FE87EFA-E243-2149-9953-2EFF17F1BF6A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65" name="Rectangle">
                <a:extLst>
                  <a:ext uri="{FF2B5EF4-FFF2-40B4-BE49-F238E27FC236}">
                    <a16:creationId xmlns:a16="http://schemas.microsoft.com/office/drawing/2014/main" id="{C9FFB6DD-C507-254E-BAC1-FBE23F34EF2B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6" name="Rectangle">
                <a:extLst>
                  <a:ext uri="{FF2B5EF4-FFF2-40B4-BE49-F238E27FC236}">
                    <a16:creationId xmlns:a16="http://schemas.microsoft.com/office/drawing/2014/main" id="{E4246D9C-34E8-3548-B418-8F7BB0C2840D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7" name="Rectangle">
                <a:extLst>
                  <a:ext uri="{FF2B5EF4-FFF2-40B4-BE49-F238E27FC236}">
                    <a16:creationId xmlns:a16="http://schemas.microsoft.com/office/drawing/2014/main" id="{D18F0A8D-EC57-ED43-82A7-514B2CE8312B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1AD322-38D3-B24D-993B-A605C3949B9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63" name="Cylinder">
                <a:extLst>
                  <a:ext uri="{FF2B5EF4-FFF2-40B4-BE49-F238E27FC236}">
                    <a16:creationId xmlns:a16="http://schemas.microsoft.com/office/drawing/2014/main" id="{38B3D389-A5A5-064F-90ED-D3A3EC2379A7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4" name="Cylinder">
                <a:extLst>
                  <a:ext uri="{FF2B5EF4-FFF2-40B4-BE49-F238E27FC236}">
                    <a16:creationId xmlns:a16="http://schemas.microsoft.com/office/drawing/2014/main" id="{70327F22-1728-DD4B-85EA-842C31B53409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3" name="Gruppieren 12">
              <a:extLst>
                <a:ext uri="{FF2B5EF4-FFF2-40B4-BE49-F238E27FC236}">
                  <a16:creationId xmlns:a16="http://schemas.microsoft.com/office/drawing/2014/main" id="{9AEB9E2C-69D5-6747-9095-CCB12D80E8E6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61" name="World">
                <a:extLst>
                  <a:ext uri="{FF2B5EF4-FFF2-40B4-BE49-F238E27FC236}">
                    <a16:creationId xmlns:a16="http://schemas.microsoft.com/office/drawing/2014/main" id="{D0D888E7-F5E2-D94F-8FDD-1FD2FF346916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2" name="World">
                <a:extLst>
                  <a:ext uri="{FF2B5EF4-FFF2-40B4-BE49-F238E27FC236}">
                    <a16:creationId xmlns:a16="http://schemas.microsoft.com/office/drawing/2014/main" id="{F5CACA9E-0DB2-6E44-8C78-9A040F7E3D10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714700D-A64E-844F-A165-CEB2293A5C97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35" name="Gruppieren 98">
                <a:extLst>
                  <a:ext uri="{FF2B5EF4-FFF2-40B4-BE49-F238E27FC236}">
                    <a16:creationId xmlns:a16="http://schemas.microsoft.com/office/drawing/2014/main" id="{1E1D105E-575D-C643-BF16-73D2EFE108EE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49" name="Rechteck: abgerundete Ecken 99">
                  <a:extLst>
                    <a:ext uri="{FF2B5EF4-FFF2-40B4-BE49-F238E27FC236}">
                      <a16:creationId xmlns:a16="http://schemas.microsoft.com/office/drawing/2014/main" id="{B1A857B7-D4AC-6F48-AD1B-C7A329745910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50" name="Gerader Verbinder 100">
                  <a:extLst>
                    <a:ext uri="{FF2B5EF4-FFF2-40B4-BE49-F238E27FC236}">
                      <a16:creationId xmlns:a16="http://schemas.microsoft.com/office/drawing/2014/main" id="{0C18A91A-7D3C-FC4F-A571-D23DEEC39477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r Verbinder 101">
                  <a:extLst>
                    <a:ext uri="{FF2B5EF4-FFF2-40B4-BE49-F238E27FC236}">
                      <a16:creationId xmlns:a16="http://schemas.microsoft.com/office/drawing/2014/main" id="{0CBE9231-6D50-CF43-BD9E-1F79F901373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r Verbinder 102">
                  <a:extLst>
                    <a:ext uri="{FF2B5EF4-FFF2-40B4-BE49-F238E27FC236}">
                      <a16:creationId xmlns:a16="http://schemas.microsoft.com/office/drawing/2014/main" id="{7D3D1D32-4341-C540-A70A-A9D197ADBCC0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Gerader Verbinder 103">
                  <a:extLst>
                    <a:ext uri="{FF2B5EF4-FFF2-40B4-BE49-F238E27FC236}">
                      <a16:creationId xmlns:a16="http://schemas.microsoft.com/office/drawing/2014/main" id="{AF25A441-F028-2A45-88DA-A27C9E92D647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Gerader Verbinder 104">
                  <a:extLst>
                    <a:ext uri="{FF2B5EF4-FFF2-40B4-BE49-F238E27FC236}">
                      <a16:creationId xmlns:a16="http://schemas.microsoft.com/office/drawing/2014/main" id="{911A2ED5-8826-5F4B-958B-CA6B66713FC4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Gerader Verbinder 105">
                  <a:extLst>
                    <a:ext uri="{FF2B5EF4-FFF2-40B4-BE49-F238E27FC236}">
                      <a16:creationId xmlns:a16="http://schemas.microsoft.com/office/drawing/2014/main" id="{F2DB0CD2-3C03-BC4B-9FC6-C8A85DAE76C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Gerader Verbinder 106">
                  <a:extLst>
                    <a:ext uri="{FF2B5EF4-FFF2-40B4-BE49-F238E27FC236}">
                      <a16:creationId xmlns:a16="http://schemas.microsoft.com/office/drawing/2014/main" id="{3FBC2F87-B7C7-5E44-8C00-9691FE4900D7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Gerader Verbinder 107">
                  <a:extLst>
                    <a:ext uri="{FF2B5EF4-FFF2-40B4-BE49-F238E27FC236}">
                      <a16:creationId xmlns:a16="http://schemas.microsoft.com/office/drawing/2014/main" id="{D1FB6AA3-1D60-5C4C-BADD-491A4A615F8E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r Verbinder 108">
                  <a:extLst>
                    <a:ext uri="{FF2B5EF4-FFF2-40B4-BE49-F238E27FC236}">
                      <a16:creationId xmlns:a16="http://schemas.microsoft.com/office/drawing/2014/main" id="{6A79BD25-E8CA-A947-B810-59C45977A54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r Verbinder 109">
                  <a:extLst>
                    <a:ext uri="{FF2B5EF4-FFF2-40B4-BE49-F238E27FC236}">
                      <a16:creationId xmlns:a16="http://schemas.microsoft.com/office/drawing/2014/main" id="{474730AA-2472-7949-8C0E-8EA0284505D5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Trapezoid 259">
                  <a:extLst>
                    <a:ext uri="{FF2B5EF4-FFF2-40B4-BE49-F238E27FC236}">
                      <a16:creationId xmlns:a16="http://schemas.microsoft.com/office/drawing/2014/main" id="{FF584762-5BE5-9B40-870D-467DA4C69E50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36" name="Gruppieren 98">
                <a:extLst>
                  <a:ext uri="{FF2B5EF4-FFF2-40B4-BE49-F238E27FC236}">
                    <a16:creationId xmlns:a16="http://schemas.microsoft.com/office/drawing/2014/main" id="{2B4D4E22-4694-0E41-B1F2-A91364C958EB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37" name="Rechteck: abgerundete Ecken 99">
                  <a:extLst>
                    <a:ext uri="{FF2B5EF4-FFF2-40B4-BE49-F238E27FC236}">
                      <a16:creationId xmlns:a16="http://schemas.microsoft.com/office/drawing/2014/main" id="{FF8C4172-AC2A-D842-83B8-044D16E0182A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8" name="Gerader Verbinder 100">
                  <a:extLst>
                    <a:ext uri="{FF2B5EF4-FFF2-40B4-BE49-F238E27FC236}">
                      <a16:creationId xmlns:a16="http://schemas.microsoft.com/office/drawing/2014/main" id="{4CA1FA49-04D9-FE4F-81FA-C760A67198CD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Gerader Verbinder 101">
                  <a:extLst>
                    <a:ext uri="{FF2B5EF4-FFF2-40B4-BE49-F238E27FC236}">
                      <a16:creationId xmlns:a16="http://schemas.microsoft.com/office/drawing/2014/main" id="{AE72F569-6ADE-144E-B24F-26E73A3E634B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Gerader Verbinder 102">
                  <a:extLst>
                    <a:ext uri="{FF2B5EF4-FFF2-40B4-BE49-F238E27FC236}">
                      <a16:creationId xmlns:a16="http://schemas.microsoft.com/office/drawing/2014/main" id="{D0C6BD21-FF44-2D4B-A1D0-DEDC71E3D602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Gerader Verbinder 103">
                  <a:extLst>
                    <a:ext uri="{FF2B5EF4-FFF2-40B4-BE49-F238E27FC236}">
                      <a16:creationId xmlns:a16="http://schemas.microsoft.com/office/drawing/2014/main" id="{CDA6E8D3-691A-DE4B-8F46-1AC0D27404AE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Gerader Verbinder 104">
                  <a:extLst>
                    <a:ext uri="{FF2B5EF4-FFF2-40B4-BE49-F238E27FC236}">
                      <a16:creationId xmlns:a16="http://schemas.microsoft.com/office/drawing/2014/main" id="{D49981B3-391E-3748-A3ED-AFACA6BC7C40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Gerader Verbinder 105">
                  <a:extLst>
                    <a:ext uri="{FF2B5EF4-FFF2-40B4-BE49-F238E27FC236}">
                      <a16:creationId xmlns:a16="http://schemas.microsoft.com/office/drawing/2014/main" id="{90CAE7A1-BE88-4E4C-ACA0-13000CC58388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r Verbinder 106">
                  <a:extLst>
                    <a:ext uri="{FF2B5EF4-FFF2-40B4-BE49-F238E27FC236}">
                      <a16:creationId xmlns:a16="http://schemas.microsoft.com/office/drawing/2014/main" id="{DDEE008D-A939-594E-A2E1-D1956917ACA6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r Verbinder 107">
                  <a:extLst>
                    <a:ext uri="{FF2B5EF4-FFF2-40B4-BE49-F238E27FC236}">
                      <a16:creationId xmlns:a16="http://schemas.microsoft.com/office/drawing/2014/main" id="{4F2CD793-5891-F242-B534-024D53AB0D22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Gerader Verbinder 108">
                  <a:extLst>
                    <a:ext uri="{FF2B5EF4-FFF2-40B4-BE49-F238E27FC236}">
                      <a16:creationId xmlns:a16="http://schemas.microsoft.com/office/drawing/2014/main" id="{6A3F298B-D81F-0A48-8492-4B8AA4F0A6EE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Gerader Verbinder 109">
                  <a:extLst>
                    <a:ext uri="{FF2B5EF4-FFF2-40B4-BE49-F238E27FC236}">
                      <a16:creationId xmlns:a16="http://schemas.microsoft.com/office/drawing/2014/main" id="{934D25A6-628D-ED4C-9AFE-E9A7DDC7944B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Trapezoid 247">
                  <a:extLst>
                    <a:ext uri="{FF2B5EF4-FFF2-40B4-BE49-F238E27FC236}">
                      <a16:creationId xmlns:a16="http://schemas.microsoft.com/office/drawing/2014/main" id="{F24B85C8-15D2-B34B-9DB6-463304FEC0F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69" name="Pfeil: nach rechts 95">
            <a:extLst>
              <a:ext uri="{FF2B5EF4-FFF2-40B4-BE49-F238E27FC236}">
                <a16:creationId xmlns:a16="http://schemas.microsoft.com/office/drawing/2014/main" id="{D7473593-698D-8648-936F-99611359DF97}"/>
              </a:ext>
            </a:extLst>
          </p:cNvPr>
          <p:cNvSpPr/>
          <p:nvPr/>
        </p:nvSpPr>
        <p:spPr>
          <a:xfrm rot="5400000">
            <a:off x="5712795" y="491045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Rectangle 79">
            <a:extLst>
              <a:ext uri="{FF2B5EF4-FFF2-40B4-BE49-F238E27FC236}">
                <a16:creationId xmlns:a16="http://schemas.microsoft.com/office/drawing/2014/main" id="{0A9728DE-6286-9540-B112-CA97404A77D6}"/>
              </a:ext>
            </a:extLst>
          </p:cNvPr>
          <p:cNvSpPr/>
          <p:nvPr/>
        </p:nvSpPr>
        <p:spPr>
          <a:xfrm>
            <a:off x="1507555" y="2638113"/>
            <a:ext cx="8444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75" name="Gruppieren 10">
            <a:extLst>
              <a:ext uri="{FF2B5EF4-FFF2-40B4-BE49-F238E27FC236}">
                <a16:creationId xmlns:a16="http://schemas.microsoft.com/office/drawing/2014/main" id="{17A98125-1E95-5947-9BBB-6438ACB12C3E}"/>
              </a:ext>
            </a:extLst>
          </p:cNvPr>
          <p:cNvGrpSpPr/>
          <p:nvPr/>
        </p:nvGrpSpPr>
        <p:grpSpPr>
          <a:xfrm>
            <a:off x="10272000" y="2458641"/>
            <a:ext cx="432000" cy="538359"/>
            <a:chOff x="7789696" y="1644240"/>
            <a:chExt cx="431444" cy="576000"/>
          </a:xfrm>
        </p:grpSpPr>
        <p:sp>
          <p:nvSpPr>
            <p:cNvPr id="276" name="Ellipse 9">
              <a:extLst>
                <a:ext uri="{FF2B5EF4-FFF2-40B4-BE49-F238E27FC236}">
                  <a16:creationId xmlns:a16="http://schemas.microsoft.com/office/drawing/2014/main" id="{CCAF3ED6-A0D2-3D4C-B1FE-8F4250AB41B3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77" name="Grafik 57">
              <a:extLst>
                <a:ext uri="{FF2B5EF4-FFF2-40B4-BE49-F238E27FC236}">
                  <a16:creationId xmlns:a16="http://schemas.microsoft.com/office/drawing/2014/main" id="{3BFF1922-8325-1743-8AFE-D48874C92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279" name="Rechteck 32">
            <a:extLst>
              <a:ext uri="{FF2B5EF4-FFF2-40B4-BE49-F238E27FC236}">
                <a16:creationId xmlns:a16="http://schemas.microsoft.com/office/drawing/2014/main" id="{A7B028F4-8C3F-C241-9C11-7FD3E2E2D6DD}"/>
              </a:ext>
            </a:extLst>
          </p:cNvPr>
          <p:cNvSpPr/>
          <p:nvPr/>
        </p:nvSpPr>
        <p:spPr>
          <a:xfrm>
            <a:off x="3144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80" name="Rechteck 33">
            <a:extLst>
              <a:ext uri="{FF2B5EF4-FFF2-40B4-BE49-F238E27FC236}">
                <a16:creationId xmlns:a16="http://schemas.microsoft.com/office/drawing/2014/main" id="{9D08C7FF-9E7A-E747-A8C3-5F75CCD8A7C0}"/>
              </a:ext>
            </a:extLst>
          </p:cNvPr>
          <p:cNvSpPr/>
          <p:nvPr/>
        </p:nvSpPr>
        <p:spPr>
          <a:xfrm>
            <a:off x="4296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1" name="Rechteck 34">
            <a:extLst>
              <a:ext uri="{FF2B5EF4-FFF2-40B4-BE49-F238E27FC236}">
                <a16:creationId xmlns:a16="http://schemas.microsoft.com/office/drawing/2014/main" id="{4E61604E-C909-3F43-9EDF-2CCFCE0127AF}"/>
              </a:ext>
            </a:extLst>
          </p:cNvPr>
          <p:cNvSpPr/>
          <p:nvPr/>
        </p:nvSpPr>
        <p:spPr>
          <a:xfrm>
            <a:off x="5448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82" name="Rechteck 35">
            <a:extLst>
              <a:ext uri="{FF2B5EF4-FFF2-40B4-BE49-F238E27FC236}">
                <a16:creationId xmlns:a16="http://schemas.microsoft.com/office/drawing/2014/main" id="{D998ED10-AAE1-F24E-8641-6933E5EBA5DD}"/>
              </a:ext>
            </a:extLst>
          </p:cNvPr>
          <p:cNvSpPr/>
          <p:nvPr/>
        </p:nvSpPr>
        <p:spPr>
          <a:xfrm>
            <a:off x="6600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283" name="Rechteck 36">
            <a:extLst>
              <a:ext uri="{FF2B5EF4-FFF2-40B4-BE49-F238E27FC236}">
                <a16:creationId xmlns:a16="http://schemas.microsoft.com/office/drawing/2014/main" id="{1C0C4F49-6B73-D543-8DD0-1E2E141752F5}"/>
              </a:ext>
            </a:extLst>
          </p:cNvPr>
          <p:cNvSpPr/>
          <p:nvPr/>
        </p:nvSpPr>
        <p:spPr>
          <a:xfrm>
            <a:off x="7752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284" name="Rechteck 37">
            <a:extLst>
              <a:ext uri="{FF2B5EF4-FFF2-40B4-BE49-F238E27FC236}">
                <a16:creationId xmlns:a16="http://schemas.microsoft.com/office/drawing/2014/main" id="{B1784960-2AF4-824F-A2C2-0D7C7749BEED}"/>
              </a:ext>
            </a:extLst>
          </p:cNvPr>
          <p:cNvSpPr/>
          <p:nvPr/>
        </p:nvSpPr>
        <p:spPr>
          <a:xfrm>
            <a:off x="8904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sp>
        <p:nvSpPr>
          <p:cNvPr id="285" name="Rechteck 38">
            <a:extLst>
              <a:ext uri="{FF2B5EF4-FFF2-40B4-BE49-F238E27FC236}">
                <a16:creationId xmlns:a16="http://schemas.microsoft.com/office/drawing/2014/main" id="{377E1A98-26C5-2148-A0DB-41D5476D4CA0}"/>
              </a:ext>
            </a:extLst>
          </p:cNvPr>
          <p:cNvSpPr/>
          <p:nvPr/>
        </p:nvSpPr>
        <p:spPr>
          <a:xfrm>
            <a:off x="10056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  <p:sp>
        <p:nvSpPr>
          <p:cNvPr id="107" name="Rechteck 32">
            <a:extLst>
              <a:ext uri="{FF2B5EF4-FFF2-40B4-BE49-F238E27FC236}">
                <a16:creationId xmlns:a16="http://schemas.microsoft.com/office/drawing/2014/main" id="{C345BD75-760F-46FA-86F0-7F72BC55164C}"/>
              </a:ext>
            </a:extLst>
          </p:cNvPr>
          <p:cNvSpPr/>
          <p:nvPr/>
        </p:nvSpPr>
        <p:spPr>
          <a:xfrm>
            <a:off x="2136000" y="2816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Very light weight</a:t>
            </a:r>
            <a:r>
              <a:rPr lang="en-US" sz="1200" dirty="0">
                <a:solidFill>
                  <a:schemeClr val="tx1"/>
                </a:solidFill>
              </a:rPr>
              <a:t> and robust (&lt; 3 MB installation footprint).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8215</Words>
  <Application>Microsoft Office PowerPoint</Application>
  <PresentationFormat>Breitbild</PresentationFormat>
  <Paragraphs>1445</Paragraphs>
  <Slides>39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6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B4P Data Integration and Analytics Engine Overview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B4P Solution Automate your data integration and analysis with the B4P analytics engine</vt:lpstr>
      <vt:lpstr>B4P Solution Based on 14 Years of Experience Solving Problems in a Global Corporation</vt:lpstr>
      <vt:lpstr>B4P Solution Supported Data Formats</vt:lpstr>
      <vt:lpstr>B4P Real-world Use Case #1 Integrating Corporate data from branch offices worldwide</vt:lpstr>
      <vt:lpstr>B4P Real-world Use Case #2 Information interchange between multiple different databases</vt:lpstr>
      <vt:lpstr>B4P Real-world Use Case #3 Enriched Business Intelligence from many data sources</vt:lpstr>
      <vt:lpstr>B4P Language Key Benefits of a Low-Code Language Approach</vt:lpstr>
      <vt:lpstr>B4P Language Key Benefits of a Low-Code Language Approach</vt:lpstr>
      <vt:lpstr>B4P Example #1 Merging Two Tables</vt:lpstr>
      <vt:lpstr>PowerPoint-Präsentation</vt:lpstr>
      <vt:lpstr>PowerPoint-Präsentation</vt:lpstr>
      <vt:lpstr>B4P Example #2 Combining Stock Data: SP 500 and NASDAQ 100</vt:lpstr>
      <vt:lpstr>PowerPoint-Präsentation</vt:lpstr>
      <vt:lpstr>B4P Example #3 Web Data: Analyzing all Presidents in Wikipedia</vt:lpstr>
      <vt:lpstr>B4P Example #3 Web Data: Analyzing all Presidents in Wikipedia</vt:lpstr>
      <vt:lpstr>B4P  Beyond Former Performance.</vt:lpstr>
      <vt:lpstr>PowerPoint-Präsentation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PowerPoint-Präsentation</vt:lpstr>
      <vt:lpstr>PowerPoint-Präsentation</vt:lpstr>
      <vt:lpstr>PowerPoint-Präsentation</vt:lpstr>
      <vt:lpstr>PowerPoint-Präsentation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Overview  The B4P Data Integration and Analytics Engine</vt:lpstr>
      <vt:lpstr>Overview  The B4P Data Integration and Analytics Engine</vt:lpstr>
      <vt:lpstr>B4P 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zur bonsen georg</cp:lastModifiedBy>
  <cp:revision>421</cp:revision>
  <cp:lastPrinted>2012-05-04T14:30:29Z</cp:lastPrinted>
  <dcterms:created xsi:type="dcterms:W3CDTF">2016-02-06T20:40:56Z</dcterms:created>
  <dcterms:modified xsi:type="dcterms:W3CDTF">2021-05-29T10:26:22Z</dcterms:modified>
</cp:coreProperties>
</file>